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image/gif" Extension="gif"/>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6858000" cx="9144000"/>
  <p:notesSz cx="6858000" cy="9144000"/>
  <p:embeddedFontLst>
    <p:embeddedFont>
      <p:font typeface="Limelight"/>
      <p:regular r:id="rId36"/>
    </p:embeddedFont>
    <p:embeddedFont>
      <p:font typeface="Inter"/>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39" roundtripDataSignature="AMtx7mietZJU7TcbLEmk5e7wzqUOMGay/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3FDCE7-9E1E-4939-A7AF-818CA0789BC6}">
  <a:tblStyle styleId="{233FDCE7-9E1E-4939-A7AF-818CA0789BC6}"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9E30E827-B14E-4483-A45C-99EBE8D6B881}"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Inter-regular.fntdata"/><Relationship Id="rId14" Type="http://schemas.openxmlformats.org/officeDocument/2006/relationships/slide" Target="slides/slide8.xml"/><Relationship Id="rId36" Type="http://schemas.openxmlformats.org/officeDocument/2006/relationships/font" Target="fonts/Limelight-regular.fntdata"/><Relationship Id="rId17" Type="http://schemas.openxmlformats.org/officeDocument/2006/relationships/slide" Target="slides/slide11.xml"/><Relationship Id="rId39" Type="http://customschemas.google.com/relationships/presentationmetadata" Target="metadata"/><Relationship Id="rId16" Type="http://schemas.openxmlformats.org/officeDocument/2006/relationships/slide" Target="slides/slide10.xml"/><Relationship Id="rId38" Type="http://schemas.openxmlformats.org/officeDocument/2006/relationships/font" Target="fonts/Inter-bold.fntdata"/><Relationship Id="rId19" Type="http://schemas.openxmlformats.org/officeDocument/2006/relationships/slide" Target="slides/slide13.xml"/><Relationship Id="rId18"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https://www.sitesbay.com/cprogramming/c-features</a:t>
            </a:r>
            <a:endParaRPr/>
          </a:p>
        </p:txBody>
      </p:sp>
      <p:sp>
        <p:nvSpPr>
          <p:cNvPr id="279" name="Google Shape;279;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https://data-flair.training/blogs/applications-of-c/</a:t>
            </a:r>
            <a:endParaRPr/>
          </a:p>
        </p:txBody>
      </p:sp>
      <p:sp>
        <p:nvSpPr>
          <p:cNvPr id="286" name="Google Shape;286;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Ans c</a:t>
            </a:r>
            <a:endParaRPr/>
          </a:p>
        </p:txBody>
      </p:sp>
      <p:sp>
        <p:nvSpPr>
          <p:cNvPr id="303" name="Google Shape;303;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Ans 3</a:t>
            </a:r>
            <a:endParaRPr/>
          </a:p>
        </p:txBody>
      </p:sp>
      <p:sp>
        <p:nvSpPr>
          <p:cNvPr id="310" name="Google Shape;31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Ans : A</a:t>
            </a:r>
            <a:endParaRPr/>
          </a:p>
        </p:txBody>
      </p:sp>
      <p:sp>
        <p:nvSpPr>
          <p:cNvPr id="317" name="Google Shape;317;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2.vml"/><Relationship Id="rId3" Type="http://schemas.openxmlformats.org/officeDocument/2006/relationships/oleObject" Target="../embeddings/oleObject2.bin"/><Relationship Id="rId4" Type="http://schemas.openxmlformats.org/officeDocument/2006/relationships/oleObject" Target="../embeddings/oleObject2.bin"/><Relationship Id="rId5"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 name="Shape 13"/>
        <p:cNvGrpSpPr/>
        <p:nvPr/>
      </p:nvGrpSpPr>
      <p:grpSpPr>
        <a:xfrm>
          <a:off x="0" y="0"/>
          <a:ext cx="0" cy="0"/>
          <a:chOff x="0" y="0"/>
          <a:chExt cx="0" cy="0"/>
        </a:xfrm>
      </p:grpSpPr>
      <p:sp>
        <p:nvSpPr>
          <p:cNvPr id="14" name="Google Shape;14;p31"/>
          <p:cNvSpPr txBox="1"/>
          <p:nvPr>
            <p:ph type="title"/>
          </p:nvPr>
        </p:nvSpPr>
        <p:spPr>
          <a:xfrm>
            <a:off x="0" y="0"/>
            <a:ext cx="7286644" cy="785794"/>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31"/>
          <p:cNvSpPr txBox="1"/>
          <p:nvPr>
            <p:ph idx="1" type="body"/>
          </p:nvPr>
        </p:nvSpPr>
        <p:spPr>
          <a:xfrm>
            <a:off x="142844" y="1071546"/>
            <a:ext cx="8858312" cy="53578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2" name="Shape 62"/>
        <p:cNvGrpSpPr/>
        <p:nvPr/>
      </p:nvGrpSpPr>
      <p:grpSpPr>
        <a:xfrm>
          <a:off x="0" y="0"/>
          <a:ext cx="0" cy="0"/>
          <a:chOff x="0" y="0"/>
          <a:chExt cx="0" cy="0"/>
        </a:xfrm>
      </p:grpSpPr>
      <p:sp>
        <p:nvSpPr>
          <p:cNvPr id="63" name="Google Shape;63;p4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4" name="Google Shape;64;p4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5" name="Google Shape;65;p4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p4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4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8" name="Shape 68"/>
        <p:cNvGrpSpPr/>
        <p:nvPr/>
      </p:nvGrpSpPr>
      <p:grpSpPr>
        <a:xfrm>
          <a:off x="0" y="0"/>
          <a:ext cx="0" cy="0"/>
          <a:chOff x="0" y="0"/>
          <a:chExt cx="0" cy="0"/>
        </a:xfrm>
      </p:grpSpPr>
      <p:sp>
        <p:nvSpPr>
          <p:cNvPr id="69" name="Google Shape;69;p41"/>
          <p:cNvSpPr txBox="1"/>
          <p:nvPr>
            <p:ph type="title"/>
          </p:nvPr>
        </p:nvSpPr>
        <p:spPr>
          <a:xfrm rot="5400000">
            <a:off x="4732338" y="2171701"/>
            <a:ext cx="5851525" cy="20574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4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1" name="Google Shape;71;p4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4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4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74" name="Shape 74"/>
        <p:cNvGrpSpPr/>
        <p:nvPr/>
      </p:nvGrpSpPr>
      <p:grpSpPr>
        <a:xfrm>
          <a:off x="0" y="0"/>
          <a:ext cx="0" cy="0"/>
          <a:chOff x="0" y="0"/>
          <a:chExt cx="0" cy="0"/>
        </a:xfrm>
      </p:grpSpPr>
      <p:sp>
        <p:nvSpPr>
          <p:cNvPr id="75" name="Google Shape;75;p42"/>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76" name="Shape 7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 name="Shape 16"/>
        <p:cNvGrpSpPr/>
        <p:nvPr/>
      </p:nvGrpSpPr>
      <p:grpSpPr>
        <a:xfrm>
          <a:off x="0" y="0"/>
          <a:ext cx="0" cy="0"/>
          <a:chOff x="0" y="0"/>
          <a:chExt cx="0" cy="0"/>
        </a:xfrm>
      </p:grpSpPr>
      <p:sp>
        <p:nvSpPr>
          <p:cNvPr id="17" name="Google Shape;17;p3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graphicFrame>
        <p:nvGraphicFramePr>
          <p:cNvPr id="18" name="Google Shape;18;p32"/>
          <p:cNvGraphicFramePr/>
          <p:nvPr/>
        </p:nvGraphicFramePr>
        <p:xfrm>
          <a:off x="7391400" y="85725"/>
          <a:ext cx="1676400" cy="679450"/>
        </p:xfrm>
        <a:graphic>
          <a:graphicData uri="http://schemas.openxmlformats.org/presentationml/2006/ole">
            <mc:AlternateContent>
              <mc:Choice Requires="v">
                <p:oleObj r:id="rId3" imgH="679450" imgW="1676400" progId="" spid="_x0000_s1">
                  <p:embed/>
                </p:oleObj>
              </mc:Choice>
              <mc:Fallback>
                <p:oleObj r:id="rId4" imgH="679450" imgW="1676400" progId="">
                  <p:embed/>
                  <p:pic>
                    <p:nvPicPr>
                      <p:cNvPr id="18" name="Google Shape;18;p32"/>
                      <p:cNvPicPr preferRelativeResize="0"/>
                      <p:nvPr/>
                    </p:nvPicPr>
                    <p:blipFill rotWithShape="1">
                      <a:blip r:embed="rId5">
                        <a:alphaModFix/>
                      </a:blip>
                      <a:srcRect b="0" l="0" r="0" t="0"/>
                      <a:stretch/>
                    </p:blipFill>
                    <p:spPr>
                      <a:xfrm>
                        <a:off x="7391400" y="85725"/>
                        <a:ext cx="1676400" cy="679450"/>
                      </a:xfrm>
                      <a:prstGeom prst="rect">
                        <a:avLst/>
                      </a:prstGeom>
                      <a:noFill/>
                      <a:ln>
                        <a:noFill/>
                      </a:ln>
                    </p:spPr>
                  </p:pic>
                </p:oleObj>
              </mc:Fallback>
            </mc:AlternateContent>
          </a:graphicData>
        </a:graphic>
      </p:graphicFrame>
      <p:cxnSp>
        <p:nvCxnSpPr>
          <p:cNvPr id="19" name="Google Shape;19;p32"/>
          <p:cNvCxnSpPr/>
          <p:nvPr/>
        </p:nvCxnSpPr>
        <p:spPr>
          <a:xfrm>
            <a:off x="0" y="838200"/>
            <a:ext cx="9144000" cy="1588"/>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
        <p:nvSpPr>
          <p:cNvPr id="20" name="Google Shape;20;p32"/>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3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4" name="Google Shape;24;p3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3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3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7" name="Shape 27"/>
        <p:cNvGrpSpPr/>
        <p:nvPr/>
      </p:nvGrpSpPr>
      <p:grpSpPr>
        <a:xfrm>
          <a:off x="0" y="0"/>
          <a:ext cx="0" cy="0"/>
          <a:chOff x="0" y="0"/>
          <a:chExt cx="0" cy="0"/>
        </a:xfrm>
      </p:grpSpPr>
      <p:sp>
        <p:nvSpPr>
          <p:cNvPr id="28" name="Google Shape;28;p3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 name="Google Shape;29;p3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 name="Shape 30"/>
        <p:cNvGrpSpPr/>
        <p:nvPr/>
      </p:nvGrpSpPr>
      <p:grpSpPr>
        <a:xfrm>
          <a:off x="0" y="0"/>
          <a:ext cx="0" cy="0"/>
          <a:chOff x="0" y="0"/>
          <a:chExt cx="0" cy="0"/>
        </a:xfrm>
      </p:grpSpPr>
      <p:sp>
        <p:nvSpPr>
          <p:cNvPr id="31" name="Google Shape;31;p35"/>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3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3" name="Google Shape;33;p3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34" name="Google Shape;34;p3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5" name="Google Shape;35;p3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36" name="Google Shape;36;p3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3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3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36"/>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1" name="Google Shape;41;p3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2" name="Google Shape;42;p3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3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 name="Shape 44"/>
        <p:cNvGrpSpPr/>
        <p:nvPr/>
      </p:nvGrpSpPr>
      <p:grpSpPr>
        <a:xfrm>
          <a:off x="0" y="0"/>
          <a:ext cx="0" cy="0"/>
          <a:chOff x="0" y="0"/>
          <a:chExt cx="0" cy="0"/>
        </a:xfrm>
      </p:grpSpPr>
      <p:sp>
        <p:nvSpPr>
          <p:cNvPr id="45" name="Google Shape;45;p3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3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3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8" name="Shape 48"/>
        <p:cNvGrpSpPr/>
        <p:nvPr/>
      </p:nvGrpSpPr>
      <p:grpSpPr>
        <a:xfrm>
          <a:off x="0" y="0"/>
          <a:ext cx="0" cy="0"/>
          <a:chOff x="0" y="0"/>
          <a:chExt cx="0" cy="0"/>
        </a:xfrm>
      </p:grpSpPr>
      <p:sp>
        <p:nvSpPr>
          <p:cNvPr id="49" name="Google Shape;49;p3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 name="Google Shape;50;p3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1" name="Google Shape;51;p3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52" name="Google Shape;52;p3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3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3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 name="Shape 55"/>
        <p:cNvGrpSpPr/>
        <p:nvPr/>
      </p:nvGrpSpPr>
      <p:grpSpPr>
        <a:xfrm>
          <a:off x="0" y="0"/>
          <a:ext cx="0" cy="0"/>
          <a:chOff x="0" y="0"/>
          <a:chExt cx="0" cy="0"/>
        </a:xfrm>
      </p:grpSpPr>
      <p:sp>
        <p:nvSpPr>
          <p:cNvPr id="56" name="Google Shape;56;p3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7" name="Google Shape;57;p39"/>
          <p:cNvSpPr/>
          <p:nvPr>
            <p:ph idx="2" type="pic"/>
          </p:nvPr>
        </p:nvSpPr>
        <p:spPr>
          <a:xfrm>
            <a:off x="1792288" y="612775"/>
            <a:ext cx="5486400" cy="4114800"/>
          </a:xfrm>
          <a:prstGeom prst="rect">
            <a:avLst/>
          </a:prstGeom>
          <a:noFill/>
          <a:ln>
            <a:noFill/>
          </a:ln>
        </p:spPr>
      </p:sp>
      <p:sp>
        <p:nvSpPr>
          <p:cNvPr id="58" name="Google Shape;58;p3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59" name="Google Shape;59;p3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3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3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oleObject" Target="../embeddings/oleObject1.bin"/><Relationship Id="rId2" Type="http://schemas.openxmlformats.org/officeDocument/2006/relationships/oleObject" Target="../embeddings/oleObject1.bin"/><Relationship Id="rId3" Type="http://schemas.openxmlformats.org/officeDocument/2006/relationships/image" Target="../media/image16.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theme" Target="../theme/theme1.xml"/><Relationship Id="rId16" Type="http://schemas.openxmlformats.org/officeDocument/2006/relationships/slideLayout" Target="../slideLayouts/slideLayout13.xml"/><Relationship Id="rId5" Type="http://schemas.openxmlformats.org/officeDocument/2006/relationships/slideLayout" Target="../slideLayouts/slideLayout2.xml"/><Relationship Id="rId6" Type="http://schemas.openxmlformats.org/officeDocument/2006/relationships/slideLayout" Target="../slideLayouts/slideLayout3.xml"/><Relationship Id="rId18" Type="http://schemas.openxmlformats.org/officeDocument/2006/relationships/vmlDrawing" Target="../drawings/vmlDrawing1.v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0"/>
          <p:cNvSpPr txBox="1"/>
          <p:nvPr/>
        </p:nvSpPr>
        <p:spPr>
          <a:xfrm>
            <a:off x="0" y="6492875"/>
            <a:ext cx="3500430"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36C09"/>
              </a:buClr>
              <a:buSzPts val="1800"/>
              <a:buFont typeface="Times New Roman"/>
              <a:buNone/>
            </a:pPr>
            <a:r>
              <a:rPr b="0" i="0" lang="en-IN" sz="1800" u="none" cap="none" strike="noStrike">
                <a:solidFill>
                  <a:srgbClr val="E36C09"/>
                </a:solidFill>
                <a:latin typeface="Times New Roman"/>
                <a:ea typeface="Times New Roman"/>
                <a:cs typeface="Times New Roman"/>
                <a:sym typeface="Times New Roman"/>
              </a:rPr>
              <a:t>© LPU :: CSE101 C Programming </a:t>
            </a:r>
            <a:endParaRPr b="0" i="0" sz="1800" u="none" cap="none" strike="noStrike">
              <a:solidFill>
                <a:srgbClr val="E36C09"/>
              </a:solidFill>
              <a:latin typeface="Times New Roman"/>
              <a:ea typeface="Times New Roman"/>
              <a:cs typeface="Times New Roman"/>
              <a:sym typeface="Times New Roman"/>
            </a:endParaRPr>
          </a:p>
        </p:txBody>
      </p:sp>
      <p:graphicFrame>
        <p:nvGraphicFramePr>
          <p:cNvPr id="11" name="Google Shape;11;p30"/>
          <p:cNvGraphicFramePr/>
          <p:nvPr/>
        </p:nvGraphicFramePr>
        <p:xfrm>
          <a:off x="7391400" y="85725"/>
          <a:ext cx="1676400" cy="679450"/>
        </p:xfrm>
        <a:graphic>
          <a:graphicData uri="http://schemas.openxmlformats.org/presentationml/2006/ole">
            <mc:AlternateContent>
              <mc:Choice Requires="v">
                <p:oleObj r:id="rId1" imgH="679450" imgW="1676400" progId="" spid="_x0000_s1">
                  <p:embed/>
                </p:oleObj>
              </mc:Choice>
              <mc:Fallback>
                <p:oleObj r:id="rId2" imgH="679450" imgW="1676400" progId="">
                  <p:embed/>
                  <p:pic>
                    <p:nvPicPr>
                      <p:cNvPr id="11" name="Google Shape;11;p30"/>
                      <p:cNvPicPr preferRelativeResize="0"/>
                      <p:nvPr/>
                    </p:nvPicPr>
                    <p:blipFill rotWithShape="1">
                      <a:blip r:embed="rId3">
                        <a:alphaModFix/>
                      </a:blip>
                      <a:srcRect b="0" l="0" r="0" t="0"/>
                      <a:stretch/>
                    </p:blipFill>
                    <p:spPr>
                      <a:xfrm>
                        <a:off x="7391400" y="85725"/>
                        <a:ext cx="1676400" cy="679450"/>
                      </a:xfrm>
                      <a:prstGeom prst="rect">
                        <a:avLst/>
                      </a:prstGeom>
                      <a:noFill/>
                      <a:ln>
                        <a:noFill/>
                      </a:ln>
                    </p:spPr>
                  </p:pic>
                </p:oleObj>
              </mc:Fallback>
            </mc:AlternateContent>
          </a:graphicData>
        </a:graphic>
      </p:graphicFrame>
      <p:cxnSp>
        <p:nvCxnSpPr>
          <p:cNvPr id="12" name="Google Shape;12;p30"/>
          <p:cNvCxnSpPr/>
          <p:nvPr/>
        </p:nvCxnSpPr>
        <p:spPr>
          <a:xfrm>
            <a:off x="0" y="838200"/>
            <a:ext cx="9144000" cy="1588"/>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3.jpg"/><Relationship Id="rId5" Type="http://schemas.openxmlformats.org/officeDocument/2006/relationships/image" Target="../media/image51.jpg"/><Relationship Id="rId6" Type="http://schemas.openxmlformats.org/officeDocument/2006/relationships/image" Target="../media/image26.png"/><Relationship Id="rId7"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1.jpg"/><Relationship Id="rId4" Type="http://schemas.openxmlformats.org/officeDocument/2006/relationships/image" Target="../media/image24.png"/><Relationship Id="rId5" Type="http://schemas.openxmlformats.org/officeDocument/2006/relationships/image" Target="../media/image29.jpg"/><Relationship Id="rId6"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jpg"/><Relationship Id="rId4" Type="http://schemas.openxmlformats.org/officeDocument/2006/relationships/image" Target="../media/image7.png"/><Relationship Id="rId5" Type="http://schemas.openxmlformats.org/officeDocument/2006/relationships/image" Target="../media/image20.png"/><Relationship Id="rId6" Type="http://schemas.openxmlformats.org/officeDocument/2006/relationships/image" Target="../media/image10.png"/><Relationship Id="rId7" Type="http://schemas.openxmlformats.org/officeDocument/2006/relationships/image" Target="../media/image5.gif"/><Relationship Id="rId8"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6.jpg"/><Relationship Id="rId4" Type="http://schemas.openxmlformats.org/officeDocument/2006/relationships/image" Target="../media/image31.jpg"/></Relationships>
</file>

<file path=ppt/slides/_rels/slide15.xml.rels><?xml version="1.0" encoding="UTF-8" standalone="yes"?><Relationships xmlns="http://schemas.openxmlformats.org/package/2006/relationships"><Relationship Id="rId10" Type="http://schemas.openxmlformats.org/officeDocument/2006/relationships/image" Target="../media/image38.jpg"/><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1.jpg"/><Relationship Id="rId4" Type="http://schemas.openxmlformats.org/officeDocument/2006/relationships/image" Target="../media/image32.png"/><Relationship Id="rId9" Type="http://schemas.openxmlformats.org/officeDocument/2006/relationships/image" Target="../media/image54.jpg"/><Relationship Id="rId5" Type="http://schemas.openxmlformats.org/officeDocument/2006/relationships/image" Target="../media/image34.png"/><Relationship Id="rId6" Type="http://schemas.openxmlformats.org/officeDocument/2006/relationships/image" Target="../media/image37.png"/><Relationship Id="rId7" Type="http://schemas.openxmlformats.org/officeDocument/2006/relationships/image" Target="../media/image13.jpg"/><Relationship Id="rId8" Type="http://schemas.openxmlformats.org/officeDocument/2006/relationships/image" Target="../media/image51.jpg"/></Relationships>
</file>

<file path=ppt/slides/_rels/slide16.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64.jpg"/><Relationship Id="rId13" Type="http://schemas.openxmlformats.org/officeDocument/2006/relationships/image" Target="../media/image61.png"/><Relationship Id="rId12" Type="http://schemas.openxmlformats.org/officeDocument/2006/relationships/image" Target="../media/image45.jp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6.png"/><Relationship Id="rId4" Type="http://schemas.openxmlformats.org/officeDocument/2006/relationships/image" Target="../media/image33.jpg"/><Relationship Id="rId9" Type="http://schemas.openxmlformats.org/officeDocument/2006/relationships/image" Target="../media/image63.jpg"/><Relationship Id="rId14" Type="http://schemas.openxmlformats.org/officeDocument/2006/relationships/image" Target="../media/image38.jpg"/><Relationship Id="rId5" Type="http://schemas.openxmlformats.org/officeDocument/2006/relationships/image" Target="../media/image48.jpg"/><Relationship Id="rId6" Type="http://schemas.openxmlformats.org/officeDocument/2006/relationships/image" Target="../media/image50.png"/><Relationship Id="rId7" Type="http://schemas.openxmlformats.org/officeDocument/2006/relationships/image" Target="../media/image53.png"/><Relationship Id="rId8"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6.png"/><Relationship Id="rId4" Type="http://schemas.openxmlformats.org/officeDocument/2006/relationships/image" Target="../media/image6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6.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about:blank" TargetMode="External"/><Relationship Id="rId4" Type="http://schemas.openxmlformats.org/officeDocument/2006/relationships/image" Target="../media/image4.jpg"/><Relationship Id="rId5" Type="http://schemas.openxmlformats.org/officeDocument/2006/relationships/hyperlink" Target="about:blank" TargetMode="External"/><Relationship Id="rId6"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3.png"/></Relationships>
</file>

<file path=ppt/slides/_rels/slide9.xml.rels><?xml version="1.0" encoding="UTF-8" standalone="yes"?><Relationships xmlns="http://schemas.openxmlformats.org/package/2006/relationships"><Relationship Id="rId11" Type="http://schemas.openxmlformats.org/officeDocument/2006/relationships/image" Target="../media/image19.jpg"/><Relationship Id="rId10"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7.png"/><Relationship Id="rId9" Type="http://schemas.openxmlformats.org/officeDocument/2006/relationships/image" Target="../media/image1.png"/><Relationship Id="rId5" Type="http://schemas.openxmlformats.org/officeDocument/2006/relationships/image" Target="../media/image20.png"/><Relationship Id="rId6" Type="http://schemas.openxmlformats.org/officeDocument/2006/relationships/image" Target="../media/image10.png"/><Relationship Id="rId7" Type="http://schemas.openxmlformats.org/officeDocument/2006/relationships/image" Target="../media/image47.jpg"/><Relationship Id="rId8"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
          <p:cNvSpPr txBox="1"/>
          <p:nvPr>
            <p:ph type="title"/>
          </p:nvPr>
        </p:nvSpPr>
        <p:spPr>
          <a:xfrm>
            <a:off x="0" y="0"/>
            <a:ext cx="7286644" cy="78579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IN"/>
              <a:t>POs</a:t>
            </a:r>
            <a:endParaRPr/>
          </a:p>
        </p:txBody>
      </p:sp>
      <p:graphicFrame>
        <p:nvGraphicFramePr>
          <p:cNvPr id="82" name="Google Shape;82;p1"/>
          <p:cNvGraphicFramePr/>
          <p:nvPr/>
        </p:nvGraphicFramePr>
        <p:xfrm>
          <a:off x="142875" y="1071563"/>
          <a:ext cx="3000000" cy="3000000"/>
        </p:xfrm>
        <a:graphic>
          <a:graphicData uri="http://schemas.openxmlformats.org/drawingml/2006/table">
            <a:tbl>
              <a:tblPr bandRow="1" firstRow="1">
                <a:noFill/>
                <a:tableStyleId>{233FDCE7-9E1E-4939-A7AF-818CA0789BC6}</a:tableStyleId>
              </a:tblPr>
              <a:tblGrid>
                <a:gridCol w="1771650"/>
                <a:gridCol w="1771650"/>
                <a:gridCol w="1771650"/>
                <a:gridCol w="1771650"/>
                <a:gridCol w="1771650"/>
              </a:tblGrid>
              <a:tr h="370850">
                <a:tc>
                  <a:txBody>
                    <a:bodyPr/>
                    <a:lstStyle/>
                    <a:p>
                      <a:pPr indent="0" lvl="0" marL="0" marR="0" rtl="0" algn="l">
                        <a:spcBef>
                          <a:spcPts val="0"/>
                        </a:spcBef>
                        <a:spcAft>
                          <a:spcPts val="0"/>
                        </a:spcAft>
                        <a:buNone/>
                      </a:pPr>
                      <a:r>
                        <a:rPr lang="en-IN" sz="1800" u="none" cap="none" strike="noStrike"/>
                        <a:t>Sr.No.</a:t>
                      </a:r>
                      <a:endParaRPr/>
                    </a:p>
                  </a:txBody>
                  <a:tcPr marT="0" marB="0" marR="0" marL="0"/>
                </a:tc>
                <a:tc>
                  <a:txBody>
                    <a:bodyPr/>
                    <a:lstStyle/>
                    <a:p>
                      <a:pPr indent="0" lvl="0" marL="0" marR="0" rtl="0" algn="l">
                        <a:spcBef>
                          <a:spcPts val="0"/>
                        </a:spcBef>
                        <a:spcAft>
                          <a:spcPts val="0"/>
                        </a:spcAft>
                        <a:buNone/>
                      </a:pPr>
                      <a:r>
                        <a:rPr lang="en-IN" sz="1800"/>
                        <a:t>Outcome</a:t>
                      </a:r>
                      <a:endParaRPr/>
                    </a:p>
                  </a:txBody>
                  <a:tcPr marT="0" marB="0" marR="0" marL="0"/>
                </a:tc>
                <a:tc>
                  <a:txBody>
                    <a:bodyPr/>
                    <a:lstStyle/>
                    <a:p>
                      <a:pPr indent="0" lvl="0" marL="0" marR="0" rtl="0" algn="l">
                        <a:spcBef>
                          <a:spcPts val="0"/>
                        </a:spcBef>
                        <a:spcAft>
                          <a:spcPts val="0"/>
                        </a:spcAft>
                        <a:buNone/>
                      </a:pPr>
                      <a:r>
                        <a:rPr lang="en-IN" sz="1800"/>
                        <a:t>Heading</a:t>
                      </a:r>
                      <a:endParaRPr/>
                    </a:p>
                  </a:txBody>
                  <a:tcPr marT="0" marB="0" marR="0" marL="0"/>
                </a:tc>
                <a:tc>
                  <a:txBody>
                    <a:bodyPr/>
                    <a:lstStyle/>
                    <a:p>
                      <a:pPr indent="0" lvl="0" marL="0" marR="0" rtl="0" algn="l">
                        <a:spcBef>
                          <a:spcPts val="0"/>
                        </a:spcBef>
                        <a:spcAft>
                          <a:spcPts val="0"/>
                        </a:spcAft>
                        <a:buNone/>
                      </a:pPr>
                      <a:r>
                        <a:rPr lang="en-IN" sz="1800"/>
                        <a:t>Description</a:t>
                      </a:r>
                      <a:endParaRPr/>
                    </a:p>
                  </a:txBody>
                  <a:tcPr marT="0" marB="0" marR="0" marL="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t/>
                      </a:r>
                      <a:endParaRPr sz="1800"/>
                    </a:p>
                  </a:txBody>
                  <a:tcPr marT="0" marB="0" marR="0" marL="0"/>
                </a:tc>
                <a:tc>
                  <a:txBody>
                    <a:bodyPr/>
                    <a:lstStyle/>
                    <a:p>
                      <a:pPr indent="0" lvl="0" marL="0" marR="0" rtl="0" algn="l">
                        <a:spcBef>
                          <a:spcPts val="0"/>
                        </a:spcBef>
                        <a:spcAft>
                          <a:spcPts val="0"/>
                        </a:spcAft>
                        <a:buNone/>
                      </a:pPr>
                      <a:r>
                        <a:rPr lang="en-IN" sz="1800"/>
                        <a:t>1</a:t>
                      </a:r>
                      <a:endParaRPr/>
                    </a:p>
                  </a:txBody>
                  <a:tcPr marT="0" marB="0" marR="0" marL="0"/>
                </a:tc>
                <a:tc>
                  <a:txBody>
                    <a:bodyPr/>
                    <a:lstStyle/>
                    <a:p>
                      <a:pPr indent="0" lvl="0" marL="0" marR="0" rtl="0" algn="l">
                        <a:spcBef>
                          <a:spcPts val="0"/>
                        </a:spcBef>
                        <a:spcAft>
                          <a:spcPts val="0"/>
                        </a:spcAft>
                        <a:buNone/>
                      </a:pPr>
                      <a:r>
                        <a:rPr lang="en-IN" sz="1800"/>
                        <a:t>PO1</a:t>
                      </a:r>
                      <a:endParaRPr/>
                    </a:p>
                  </a:txBody>
                  <a:tcPr marT="0" marB="0" marR="0" marL="0"/>
                </a:tc>
                <a:tc>
                  <a:txBody>
                    <a:bodyPr/>
                    <a:lstStyle/>
                    <a:p>
                      <a:pPr indent="0" lvl="0" marL="0" marR="0" rtl="0" algn="l">
                        <a:spcBef>
                          <a:spcPts val="0"/>
                        </a:spcBef>
                        <a:spcAft>
                          <a:spcPts val="0"/>
                        </a:spcAft>
                        <a:buNone/>
                      </a:pPr>
                      <a:r>
                        <a:rPr lang="en-IN" sz="1800"/>
                        <a:t>Engineering Knowledge</a:t>
                      </a:r>
                      <a:br>
                        <a:rPr lang="en-IN" sz="1800"/>
                      </a:br>
                      <a:endParaRPr sz="1800"/>
                    </a:p>
                  </a:txBody>
                  <a:tcPr marT="0" marB="0" marR="0" marL="0"/>
                </a:tc>
                <a:tc>
                  <a:txBody>
                    <a:bodyPr/>
                    <a:lstStyle/>
                    <a:p>
                      <a:pPr indent="0" lvl="0" marL="0" marR="0" rtl="0" algn="l">
                        <a:spcBef>
                          <a:spcPts val="0"/>
                        </a:spcBef>
                        <a:spcAft>
                          <a:spcPts val="0"/>
                        </a:spcAft>
                        <a:buNone/>
                      </a:pPr>
                      <a:r>
                        <a:rPr lang="en-IN" sz="1800"/>
                        <a:t>Apply the knowledge of mathematics, science, engineering fundamentals, and an engineering specialization to the solution of complex engineering problems.</a:t>
                      </a:r>
                      <a:endParaRPr/>
                    </a:p>
                  </a:txBody>
                  <a:tcPr marT="0" marB="0" marR="0" marL="0"/>
                </a:tc>
              </a:tr>
              <a:tr h="370850">
                <a:tc>
                  <a:txBody>
                    <a:bodyPr/>
                    <a:lstStyle/>
                    <a:p>
                      <a:pPr indent="0" lvl="0" marL="0" marR="0" rtl="0" algn="l">
                        <a:spcBef>
                          <a:spcPts val="0"/>
                        </a:spcBef>
                        <a:spcAft>
                          <a:spcPts val="0"/>
                        </a:spcAft>
                        <a:buNone/>
                      </a:pPr>
                      <a:r>
                        <a:t/>
                      </a:r>
                      <a:endParaRPr sz="1800"/>
                    </a:p>
                  </a:txBody>
                  <a:tcPr marT="0" marB="0" marR="0" marL="0"/>
                </a:tc>
                <a:tc>
                  <a:txBody>
                    <a:bodyPr/>
                    <a:lstStyle/>
                    <a:p>
                      <a:pPr indent="0" lvl="0" marL="0" marR="0" rtl="0" algn="l">
                        <a:spcBef>
                          <a:spcPts val="0"/>
                        </a:spcBef>
                        <a:spcAft>
                          <a:spcPts val="0"/>
                        </a:spcAft>
                        <a:buNone/>
                      </a:pPr>
                      <a:r>
                        <a:rPr lang="en-IN" sz="1800"/>
                        <a:t>2</a:t>
                      </a:r>
                      <a:endParaRPr/>
                    </a:p>
                  </a:txBody>
                  <a:tcPr marT="0" marB="0" marR="0" marL="0"/>
                </a:tc>
                <a:tc>
                  <a:txBody>
                    <a:bodyPr/>
                    <a:lstStyle/>
                    <a:p>
                      <a:pPr indent="0" lvl="0" marL="0" marR="0" rtl="0" algn="l">
                        <a:spcBef>
                          <a:spcPts val="0"/>
                        </a:spcBef>
                        <a:spcAft>
                          <a:spcPts val="0"/>
                        </a:spcAft>
                        <a:buNone/>
                      </a:pPr>
                      <a:r>
                        <a:rPr lang="en-IN" sz="1800"/>
                        <a:t>PO2</a:t>
                      </a:r>
                      <a:endParaRPr/>
                    </a:p>
                  </a:txBody>
                  <a:tcPr marT="0" marB="0" marR="0" marL="0"/>
                </a:tc>
                <a:tc>
                  <a:txBody>
                    <a:bodyPr/>
                    <a:lstStyle/>
                    <a:p>
                      <a:pPr indent="0" lvl="0" marL="0" marR="0" rtl="0" algn="l">
                        <a:spcBef>
                          <a:spcPts val="0"/>
                        </a:spcBef>
                        <a:spcAft>
                          <a:spcPts val="0"/>
                        </a:spcAft>
                        <a:buNone/>
                      </a:pPr>
                      <a:r>
                        <a:rPr lang="en-IN" sz="1800"/>
                        <a:t>Problem Analysis</a:t>
                      </a:r>
                      <a:endParaRPr/>
                    </a:p>
                  </a:txBody>
                  <a:tcPr marT="0" marB="0" marR="0" marL="0"/>
                </a:tc>
                <a:tc>
                  <a:txBody>
                    <a:bodyPr/>
                    <a:lstStyle/>
                    <a:p>
                      <a:pPr indent="0" lvl="0" marL="0" marR="0" rtl="0" algn="l">
                        <a:spcBef>
                          <a:spcPts val="0"/>
                        </a:spcBef>
                        <a:spcAft>
                          <a:spcPts val="0"/>
                        </a:spcAft>
                        <a:buNone/>
                      </a:pPr>
                      <a:r>
                        <a:rPr lang="en-IN" sz="1800"/>
                        <a:t>Identify, formulate, review research literature, and analyse complex engineeringproblems reaching substantiated conclusions using first principles of mathematics, natural sciences andengineering sciences.</a:t>
                      </a:r>
                      <a:endParaRPr/>
                    </a:p>
                  </a:txBody>
                  <a:tcPr marT="0" marB="0" marR="0" marL="0"/>
                </a:tc>
              </a:tr>
              <a:tr h="370850">
                <a:tc>
                  <a:txBody>
                    <a:bodyPr/>
                    <a:lstStyle/>
                    <a:p>
                      <a:pPr indent="0" lvl="0" marL="0" marR="0" rtl="0" algn="l">
                        <a:spcBef>
                          <a:spcPts val="0"/>
                        </a:spcBef>
                        <a:spcAft>
                          <a:spcPts val="0"/>
                        </a:spcAft>
                        <a:buNone/>
                      </a:pPr>
                      <a:r>
                        <a:t/>
                      </a:r>
                      <a:endParaRPr sz="1800"/>
                    </a:p>
                  </a:txBody>
                  <a:tcPr marT="0" marB="0" marR="0" marL="0"/>
                </a:tc>
                <a:tc>
                  <a:txBody>
                    <a:bodyPr/>
                    <a:lstStyle/>
                    <a:p>
                      <a:pPr indent="0" lvl="0" marL="0" marR="0" rtl="0" algn="l">
                        <a:spcBef>
                          <a:spcPts val="0"/>
                        </a:spcBef>
                        <a:spcAft>
                          <a:spcPts val="0"/>
                        </a:spcAft>
                        <a:buNone/>
                      </a:pPr>
                      <a:r>
                        <a:rPr lang="en-IN" sz="1800"/>
                        <a:t>3</a:t>
                      </a:r>
                      <a:endParaRPr/>
                    </a:p>
                  </a:txBody>
                  <a:tcPr marT="0" marB="0" marR="0" marL="0"/>
                </a:tc>
                <a:tc>
                  <a:txBody>
                    <a:bodyPr/>
                    <a:lstStyle/>
                    <a:p>
                      <a:pPr indent="0" lvl="0" marL="0" marR="0" rtl="0" algn="l">
                        <a:spcBef>
                          <a:spcPts val="0"/>
                        </a:spcBef>
                        <a:spcAft>
                          <a:spcPts val="0"/>
                        </a:spcAft>
                        <a:buNone/>
                      </a:pPr>
                      <a:r>
                        <a:rPr lang="en-IN" sz="1800"/>
                        <a:t>PO3</a:t>
                      </a:r>
                      <a:endParaRPr/>
                    </a:p>
                  </a:txBody>
                  <a:tcPr marT="0" marB="0" marR="0" marL="0"/>
                </a:tc>
                <a:tc>
                  <a:txBody>
                    <a:bodyPr/>
                    <a:lstStyle/>
                    <a:p>
                      <a:pPr indent="0" lvl="0" marL="0" marR="0" rtl="0" algn="l">
                        <a:spcBef>
                          <a:spcPts val="0"/>
                        </a:spcBef>
                        <a:spcAft>
                          <a:spcPts val="0"/>
                        </a:spcAft>
                        <a:buNone/>
                      </a:pPr>
                      <a:r>
                        <a:rPr lang="en-IN" sz="1800"/>
                        <a:t>Design/Development of Solutions</a:t>
                      </a:r>
                      <a:endParaRPr/>
                    </a:p>
                  </a:txBody>
                  <a:tcPr marT="0" marB="0" marR="0" marL="0"/>
                </a:tc>
                <a:tc>
                  <a:txBody>
                    <a:bodyPr/>
                    <a:lstStyle/>
                    <a:p>
                      <a:pPr indent="0" lvl="0" marL="0" marR="0" rtl="0" algn="l">
                        <a:spcBef>
                          <a:spcPts val="0"/>
                        </a:spcBef>
                        <a:spcAft>
                          <a:spcPts val="0"/>
                        </a:spcAft>
                        <a:buNone/>
                      </a:pPr>
                      <a:r>
                        <a:rPr lang="en-IN" sz="1800"/>
                        <a:t>Design solutions for complex engineering problems and designsystem components or processes that meet the specified needs with appropriate consideration for thepublic health and safety, and the cultural, societal, and environmental considerations.</a:t>
                      </a:r>
                      <a:endParaRPr/>
                    </a:p>
                  </a:txBody>
                  <a:tcPr marT="0" marB="0" marR="0" marL="0"/>
                </a:tc>
              </a:tr>
              <a:tr h="370850">
                <a:tc>
                  <a:txBody>
                    <a:bodyPr/>
                    <a:lstStyle/>
                    <a:p>
                      <a:pPr indent="0" lvl="0" marL="0" marR="0" rtl="0" algn="l">
                        <a:spcBef>
                          <a:spcPts val="0"/>
                        </a:spcBef>
                        <a:spcAft>
                          <a:spcPts val="0"/>
                        </a:spcAft>
                        <a:buNone/>
                      </a:pPr>
                      <a:r>
                        <a:t/>
                      </a:r>
                      <a:endParaRPr sz="1800"/>
                    </a:p>
                  </a:txBody>
                  <a:tcPr marT="0" marB="0" marR="0" marL="0"/>
                </a:tc>
                <a:tc>
                  <a:txBody>
                    <a:bodyPr/>
                    <a:lstStyle/>
                    <a:p>
                      <a:pPr indent="0" lvl="0" marL="0" marR="0" rtl="0" algn="l">
                        <a:spcBef>
                          <a:spcPts val="0"/>
                        </a:spcBef>
                        <a:spcAft>
                          <a:spcPts val="0"/>
                        </a:spcAft>
                        <a:buNone/>
                      </a:pPr>
                      <a:r>
                        <a:rPr lang="en-IN" sz="1800"/>
                        <a:t>4</a:t>
                      </a:r>
                      <a:endParaRPr/>
                    </a:p>
                  </a:txBody>
                  <a:tcPr marT="0" marB="0" marR="0" marL="0"/>
                </a:tc>
                <a:tc>
                  <a:txBody>
                    <a:bodyPr/>
                    <a:lstStyle/>
                    <a:p>
                      <a:pPr indent="0" lvl="0" marL="0" marR="0" rtl="0" algn="l">
                        <a:spcBef>
                          <a:spcPts val="0"/>
                        </a:spcBef>
                        <a:spcAft>
                          <a:spcPts val="0"/>
                        </a:spcAft>
                        <a:buNone/>
                      </a:pPr>
                      <a:r>
                        <a:rPr lang="en-IN" sz="1800"/>
                        <a:t>PO4</a:t>
                      </a:r>
                      <a:endParaRPr/>
                    </a:p>
                  </a:txBody>
                  <a:tcPr marT="0" marB="0" marR="0" marL="0"/>
                </a:tc>
                <a:tc>
                  <a:txBody>
                    <a:bodyPr/>
                    <a:lstStyle/>
                    <a:p>
                      <a:pPr indent="0" lvl="0" marL="0" marR="0" rtl="0" algn="l">
                        <a:spcBef>
                          <a:spcPts val="0"/>
                        </a:spcBef>
                        <a:spcAft>
                          <a:spcPts val="0"/>
                        </a:spcAft>
                        <a:buNone/>
                      </a:pPr>
                      <a:r>
                        <a:rPr lang="en-IN" sz="1800"/>
                        <a:t>Conduct investigations of complex problems</a:t>
                      </a:r>
                      <a:endParaRPr/>
                    </a:p>
                  </a:txBody>
                  <a:tcPr marT="0" marB="0" marR="0" marL="0"/>
                </a:tc>
                <a:tc>
                  <a:txBody>
                    <a:bodyPr/>
                    <a:lstStyle/>
                    <a:p>
                      <a:pPr indent="0" lvl="0" marL="0" marR="0" rtl="0" algn="l">
                        <a:spcBef>
                          <a:spcPts val="0"/>
                        </a:spcBef>
                        <a:spcAft>
                          <a:spcPts val="0"/>
                        </a:spcAft>
                        <a:buNone/>
                      </a:pPr>
                      <a:r>
                        <a:rPr lang="en-IN" sz="1800"/>
                        <a:t>Use research-based knowledge and research methods including design of experiments, analysis and interpretation of data, and synthesis of the information to provide valid conclusions.</a:t>
                      </a:r>
                      <a:endParaRPr/>
                    </a:p>
                  </a:txBody>
                  <a:tcPr marT="0" marB="0" marR="0" marL="0"/>
                </a:tc>
              </a:tr>
              <a:tr h="370850">
                <a:tc>
                  <a:txBody>
                    <a:bodyPr/>
                    <a:lstStyle/>
                    <a:p>
                      <a:pPr indent="0" lvl="0" marL="0" marR="0" rtl="0" algn="l">
                        <a:spcBef>
                          <a:spcPts val="0"/>
                        </a:spcBef>
                        <a:spcAft>
                          <a:spcPts val="0"/>
                        </a:spcAft>
                        <a:buNone/>
                      </a:pPr>
                      <a:r>
                        <a:t/>
                      </a:r>
                      <a:endParaRPr sz="1800"/>
                    </a:p>
                  </a:txBody>
                  <a:tcPr marT="0" marB="0" marR="0" marL="0"/>
                </a:tc>
                <a:tc>
                  <a:txBody>
                    <a:bodyPr/>
                    <a:lstStyle/>
                    <a:p>
                      <a:pPr indent="0" lvl="0" marL="0" marR="0" rtl="0" algn="l">
                        <a:spcBef>
                          <a:spcPts val="0"/>
                        </a:spcBef>
                        <a:spcAft>
                          <a:spcPts val="0"/>
                        </a:spcAft>
                        <a:buNone/>
                      </a:pPr>
                      <a:r>
                        <a:rPr lang="en-IN" sz="1800"/>
                        <a:t>5</a:t>
                      </a:r>
                      <a:endParaRPr/>
                    </a:p>
                  </a:txBody>
                  <a:tcPr marT="0" marB="0" marR="0" marL="0"/>
                </a:tc>
                <a:tc>
                  <a:txBody>
                    <a:bodyPr/>
                    <a:lstStyle/>
                    <a:p>
                      <a:pPr indent="0" lvl="0" marL="0" marR="0" rtl="0" algn="l">
                        <a:spcBef>
                          <a:spcPts val="0"/>
                        </a:spcBef>
                        <a:spcAft>
                          <a:spcPts val="0"/>
                        </a:spcAft>
                        <a:buNone/>
                      </a:pPr>
                      <a:r>
                        <a:rPr lang="en-IN" sz="1800"/>
                        <a:t>PO5</a:t>
                      </a:r>
                      <a:endParaRPr/>
                    </a:p>
                  </a:txBody>
                  <a:tcPr marT="0" marB="0" marR="0" marL="0"/>
                </a:tc>
                <a:tc>
                  <a:txBody>
                    <a:bodyPr/>
                    <a:lstStyle/>
                    <a:p>
                      <a:pPr indent="0" lvl="0" marL="0" marR="0" rtl="0" algn="l">
                        <a:spcBef>
                          <a:spcPts val="0"/>
                        </a:spcBef>
                        <a:spcAft>
                          <a:spcPts val="0"/>
                        </a:spcAft>
                        <a:buNone/>
                      </a:pPr>
                      <a:r>
                        <a:rPr lang="en-IN" sz="1800"/>
                        <a:t>Modern Tool Usage</a:t>
                      </a:r>
                      <a:endParaRPr/>
                    </a:p>
                  </a:txBody>
                  <a:tcPr marT="0" marB="0" marR="0" marL="0"/>
                </a:tc>
                <a:tc>
                  <a:txBody>
                    <a:bodyPr/>
                    <a:lstStyle/>
                    <a:p>
                      <a:pPr indent="0" lvl="0" marL="0" marR="0" rtl="0" algn="l">
                        <a:spcBef>
                          <a:spcPts val="0"/>
                        </a:spcBef>
                        <a:spcAft>
                          <a:spcPts val="0"/>
                        </a:spcAft>
                        <a:buNone/>
                      </a:pPr>
                      <a:r>
                        <a:rPr lang="en-IN" sz="1800"/>
                        <a:t>Create, select, and apply appropriate techniques, resources, and modernengineering and IT tools including prediction and modelling to complex engineering activities with anunderstanding of the limitations.</a:t>
                      </a:r>
                      <a:endParaRPr/>
                    </a:p>
                  </a:txBody>
                  <a:tcPr marT="0" marB="0" marR="0" marL="0"/>
                </a:tc>
              </a:tr>
              <a:tr h="370850">
                <a:tc>
                  <a:txBody>
                    <a:bodyPr/>
                    <a:lstStyle/>
                    <a:p>
                      <a:pPr indent="0" lvl="0" marL="0" marR="0" rtl="0" algn="l">
                        <a:spcBef>
                          <a:spcPts val="0"/>
                        </a:spcBef>
                        <a:spcAft>
                          <a:spcPts val="0"/>
                        </a:spcAft>
                        <a:buNone/>
                      </a:pPr>
                      <a:r>
                        <a:t/>
                      </a:r>
                      <a:endParaRPr sz="1800"/>
                    </a:p>
                  </a:txBody>
                  <a:tcPr marT="0" marB="0" marR="0" marL="0"/>
                </a:tc>
                <a:tc>
                  <a:txBody>
                    <a:bodyPr/>
                    <a:lstStyle/>
                    <a:p>
                      <a:pPr indent="0" lvl="0" marL="0" marR="0" rtl="0" algn="l">
                        <a:spcBef>
                          <a:spcPts val="0"/>
                        </a:spcBef>
                        <a:spcAft>
                          <a:spcPts val="0"/>
                        </a:spcAft>
                        <a:buNone/>
                      </a:pPr>
                      <a:r>
                        <a:rPr lang="en-IN" sz="1800"/>
                        <a:t>6</a:t>
                      </a:r>
                      <a:endParaRPr/>
                    </a:p>
                  </a:txBody>
                  <a:tcPr marT="0" marB="0" marR="0" marL="0"/>
                </a:tc>
                <a:tc>
                  <a:txBody>
                    <a:bodyPr/>
                    <a:lstStyle/>
                    <a:p>
                      <a:pPr indent="0" lvl="0" marL="0" marR="0" rtl="0" algn="l">
                        <a:spcBef>
                          <a:spcPts val="0"/>
                        </a:spcBef>
                        <a:spcAft>
                          <a:spcPts val="0"/>
                        </a:spcAft>
                        <a:buNone/>
                      </a:pPr>
                      <a:r>
                        <a:rPr lang="en-IN" sz="1800">
                          <a:highlight>
                            <a:srgbClr val="FFFF00"/>
                          </a:highlight>
                        </a:rPr>
                        <a:t>PO6</a:t>
                      </a:r>
                      <a:endParaRPr/>
                    </a:p>
                  </a:txBody>
                  <a:tcPr marT="0" marB="0" marR="0" marL="0"/>
                </a:tc>
                <a:tc>
                  <a:txBody>
                    <a:bodyPr/>
                    <a:lstStyle/>
                    <a:p>
                      <a:pPr indent="0" lvl="0" marL="0" marR="0" rtl="0" algn="l">
                        <a:spcBef>
                          <a:spcPts val="0"/>
                        </a:spcBef>
                        <a:spcAft>
                          <a:spcPts val="0"/>
                        </a:spcAft>
                        <a:buNone/>
                      </a:pPr>
                      <a:r>
                        <a:rPr lang="en-IN" sz="1800">
                          <a:highlight>
                            <a:srgbClr val="FFFF00"/>
                          </a:highlight>
                        </a:rPr>
                        <a:t>The Engineer and Society</a:t>
                      </a:r>
                      <a:endParaRPr/>
                    </a:p>
                  </a:txBody>
                  <a:tcPr marT="0" marB="0" marR="0" marL="0"/>
                </a:tc>
                <a:tc>
                  <a:txBody>
                    <a:bodyPr/>
                    <a:lstStyle/>
                    <a:p>
                      <a:pPr indent="0" lvl="0" marL="0" marR="0" rtl="0" algn="l">
                        <a:spcBef>
                          <a:spcPts val="0"/>
                        </a:spcBef>
                        <a:spcAft>
                          <a:spcPts val="0"/>
                        </a:spcAft>
                        <a:buNone/>
                      </a:pPr>
                      <a:r>
                        <a:rPr lang="en-IN" sz="1800"/>
                        <a:t>Apply reasoning informed by the contextual knowledge to assess societal,health, safety, legal and cultural issues and the consequent responsibilities relevant to the professionalengineering practice.</a:t>
                      </a:r>
                      <a:endParaRPr/>
                    </a:p>
                  </a:txBody>
                  <a:tcPr marT="0" marB="0" marR="0" marL="0"/>
                </a:tc>
              </a:tr>
              <a:tr h="370850">
                <a:tc>
                  <a:txBody>
                    <a:bodyPr/>
                    <a:lstStyle/>
                    <a:p>
                      <a:pPr indent="0" lvl="0" marL="0" marR="0" rtl="0" algn="l">
                        <a:spcBef>
                          <a:spcPts val="0"/>
                        </a:spcBef>
                        <a:spcAft>
                          <a:spcPts val="0"/>
                        </a:spcAft>
                        <a:buNone/>
                      </a:pPr>
                      <a:r>
                        <a:t/>
                      </a:r>
                      <a:endParaRPr sz="1800"/>
                    </a:p>
                  </a:txBody>
                  <a:tcPr marT="0" marB="0" marR="0" marL="0"/>
                </a:tc>
                <a:tc>
                  <a:txBody>
                    <a:bodyPr/>
                    <a:lstStyle/>
                    <a:p>
                      <a:pPr indent="0" lvl="0" marL="0" marR="0" rtl="0" algn="l">
                        <a:spcBef>
                          <a:spcPts val="0"/>
                        </a:spcBef>
                        <a:spcAft>
                          <a:spcPts val="0"/>
                        </a:spcAft>
                        <a:buNone/>
                      </a:pPr>
                      <a:r>
                        <a:rPr lang="en-IN" sz="1800"/>
                        <a:t>7</a:t>
                      </a:r>
                      <a:endParaRPr/>
                    </a:p>
                  </a:txBody>
                  <a:tcPr marT="0" marB="0" marR="0" marL="0"/>
                </a:tc>
                <a:tc>
                  <a:txBody>
                    <a:bodyPr/>
                    <a:lstStyle/>
                    <a:p>
                      <a:pPr indent="0" lvl="0" marL="0" marR="0" rtl="0" algn="l">
                        <a:spcBef>
                          <a:spcPts val="0"/>
                        </a:spcBef>
                        <a:spcAft>
                          <a:spcPts val="0"/>
                        </a:spcAft>
                        <a:buNone/>
                      </a:pPr>
                      <a:r>
                        <a:rPr lang="en-IN" sz="1800">
                          <a:highlight>
                            <a:srgbClr val="FFFF00"/>
                          </a:highlight>
                        </a:rPr>
                        <a:t>PO7</a:t>
                      </a:r>
                      <a:endParaRPr/>
                    </a:p>
                  </a:txBody>
                  <a:tcPr marT="0" marB="0" marR="0" marL="0"/>
                </a:tc>
                <a:tc>
                  <a:txBody>
                    <a:bodyPr/>
                    <a:lstStyle/>
                    <a:p>
                      <a:pPr indent="0" lvl="0" marL="0" marR="0" rtl="0" algn="l">
                        <a:spcBef>
                          <a:spcPts val="0"/>
                        </a:spcBef>
                        <a:spcAft>
                          <a:spcPts val="0"/>
                        </a:spcAft>
                        <a:buNone/>
                      </a:pPr>
                      <a:r>
                        <a:rPr lang="en-IN" sz="1800">
                          <a:highlight>
                            <a:srgbClr val="FFFF00"/>
                          </a:highlight>
                        </a:rPr>
                        <a:t>Environment and Sustainability</a:t>
                      </a:r>
                      <a:endParaRPr/>
                    </a:p>
                  </a:txBody>
                  <a:tcPr marT="0" marB="0" marR="0" marL="0"/>
                </a:tc>
                <a:tc>
                  <a:txBody>
                    <a:bodyPr/>
                    <a:lstStyle/>
                    <a:p>
                      <a:pPr indent="0" lvl="0" marL="0" marR="0" rtl="0" algn="l">
                        <a:spcBef>
                          <a:spcPts val="0"/>
                        </a:spcBef>
                        <a:spcAft>
                          <a:spcPts val="0"/>
                        </a:spcAft>
                        <a:buNone/>
                      </a:pPr>
                      <a:r>
                        <a:rPr lang="en-IN" sz="1800"/>
                        <a:t>Understand the impact of the professional engineering solutions insocietal and environmental contexts, and demonstrate the knowledge of, and need for sustainabledevelopment</a:t>
                      </a:r>
                      <a:endParaRPr/>
                    </a:p>
                  </a:txBody>
                  <a:tcPr marT="0" marB="0" marR="0" marL="0"/>
                </a:tc>
              </a:tr>
              <a:tr h="370850">
                <a:tc>
                  <a:txBody>
                    <a:bodyPr/>
                    <a:lstStyle/>
                    <a:p>
                      <a:pPr indent="0" lvl="0" marL="0" marR="0" rtl="0" algn="l">
                        <a:spcBef>
                          <a:spcPts val="0"/>
                        </a:spcBef>
                        <a:spcAft>
                          <a:spcPts val="0"/>
                        </a:spcAft>
                        <a:buNone/>
                      </a:pPr>
                      <a:r>
                        <a:t/>
                      </a:r>
                      <a:endParaRPr sz="1800"/>
                    </a:p>
                  </a:txBody>
                  <a:tcPr marT="0" marB="0" marR="0" marL="0"/>
                </a:tc>
                <a:tc>
                  <a:txBody>
                    <a:bodyPr/>
                    <a:lstStyle/>
                    <a:p>
                      <a:pPr indent="0" lvl="0" marL="0" marR="0" rtl="0" algn="l">
                        <a:spcBef>
                          <a:spcPts val="0"/>
                        </a:spcBef>
                        <a:spcAft>
                          <a:spcPts val="0"/>
                        </a:spcAft>
                        <a:buNone/>
                      </a:pPr>
                      <a:r>
                        <a:rPr lang="en-IN" sz="1800"/>
                        <a:t>8</a:t>
                      </a:r>
                      <a:endParaRPr/>
                    </a:p>
                  </a:txBody>
                  <a:tcPr marT="0" marB="0" marR="0" marL="0"/>
                </a:tc>
                <a:tc>
                  <a:txBody>
                    <a:bodyPr/>
                    <a:lstStyle/>
                    <a:p>
                      <a:pPr indent="0" lvl="0" marL="0" marR="0" rtl="0" algn="l">
                        <a:spcBef>
                          <a:spcPts val="0"/>
                        </a:spcBef>
                        <a:spcAft>
                          <a:spcPts val="0"/>
                        </a:spcAft>
                        <a:buNone/>
                      </a:pPr>
                      <a:r>
                        <a:rPr lang="en-IN" sz="1800">
                          <a:highlight>
                            <a:srgbClr val="FFFF00"/>
                          </a:highlight>
                        </a:rPr>
                        <a:t>PO8</a:t>
                      </a:r>
                      <a:endParaRPr/>
                    </a:p>
                  </a:txBody>
                  <a:tcPr marT="0" marB="0" marR="0" marL="0"/>
                </a:tc>
                <a:tc>
                  <a:txBody>
                    <a:bodyPr/>
                    <a:lstStyle/>
                    <a:p>
                      <a:pPr indent="0" lvl="0" marL="0" marR="0" rtl="0" algn="l">
                        <a:spcBef>
                          <a:spcPts val="0"/>
                        </a:spcBef>
                        <a:spcAft>
                          <a:spcPts val="0"/>
                        </a:spcAft>
                        <a:buNone/>
                      </a:pPr>
                      <a:r>
                        <a:rPr lang="en-IN" sz="1800">
                          <a:highlight>
                            <a:srgbClr val="FFFF00"/>
                          </a:highlight>
                        </a:rPr>
                        <a:t>Ethics</a:t>
                      </a:r>
                      <a:endParaRPr/>
                    </a:p>
                  </a:txBody>
                  <a:tcPr marT="0" marB="0" marR="0" marL="0"/>
                </a:tc>
                <a:tc>
                  <a:txBody>
                    <a:bodyPr/>
                    <a:lstStyle/>
                    <a:p>
                      <a:pPr indent="0" lvl="0" marL="0" marR="0" rtl="0" algn="l">
                        <a:spcBef>
                          <a:spcPts val="0"/>
                        </a:spcBef>
                        <a:spcAft>
                          <a:spcPts val="0"/>
                        </a:spcAft>
                        <a:buNone/>
                      </a:pPr>
                      <a:r>
                        <a:rPr lang="en-IN" sz="1800"/>
                        <a:t>Apply ethical principles and commit to professional ethics and responsibilities and norms of theengineering practice.</a:t>
                      </a:r>
                      <a:endParaRPr/>
                    </a:p>
                  </a:txBody>
                  <a:tcPr marT="0" marB="0" marR="0" marL="0"/>
                </a:tc>
              </a:tr>
              <a:tr h="370850">
                <a:tc>
                  <a:txBody>
                    <a:bodyPr/>
                    <a:lstStyle/>
                    <a:p>
                      <a:pPr indent="0" lvl="0" marL="0" marR="0" rtl="0" algn="l">
                        <a:spcBef>
                          <a:spcPts val="0"/>
                        </a:spcBef>
                        <a:spcAft>
                          <a:spcPts val="0"/>
                        </a:spcAft>
                        <a:buNone/>
                      </a:pPr>
                      <a:r>
                        <a:t/>
                      </a:r>
                      <a:endParaRPr sz="1800"/>
                    </a:p>
                  </a:txBody>
                  <a:tcPr marT="0" marB="0" marR="0" marL="0"/>
                </a:tc>
                <a:tc>
                  <a:txBody>
                    <a:bodyPr/>
                    <a:lstStyle/>
                    <a:p>
                      <a:pPr indent="0" lvl="0" marL="0" marR="0" rtl="0" algn="l">
                        <a:spcBef>
                          <a:spcPts val="0"/>
                        </a:spcBef>
                        <a:spcAft>
                          <a:spcPts val="0"/>
                        </a:spcAft>
                        <a:buNone/>
                      </a:pPr>
                      <a:r>
                        <a:rPr lang="en-IN" sz="1800"/>
                        <a:t>9</a:t>
                      </a:r>
                      <a:endParaRPr/>
                    </a:p>
                  </a:txBody>
                  <a:tcPr marT="0" marB="0" marR="0" marL="0"/>
                </a:tc>
                <a:tc>
                  <a:txBody>
                    <a:bodyPr/>
                    <a:lstStyle/>
                    <a:p>
                      <a:pPr indent="0" lvl="0" marL="0" marR="0" rtl="0" algn="l">
                        <a:spcBef>
                          <a:spcPts val="0"/>
                        </a:spcBef>
                        <a:spcAft>
                          <a:spcPts val="0"/>
                        </a:spcAft>
                        <a:buNone/>
                      </a:pPr>
                      <a:r>
                        <a:rPr lang="en-IN" sz="1800">
                          <a:highlight>
                            <a:srgbClr val="FFFF00"/>
                          </a:highlight>
                        </a:rPr>
                        <a:t>PO9</a:t>
                      </a:r>
                      <a:endParaRPr/>
                    </a:p>
                  </a:txBody>
                  <a:tcPr marT="0" marB="0" marR="0" marL="0"/>
                </a:tc>
                <a:tc>
                  <a:txBody>
                    <a:bodyPr/>
                    <a:lstStyle/>
                    <a:p>
                      <a:pPr indent="0" lvl="0" marL="0" marR="0" rtl="0" algn="l">
                        <a:spcBef>
                          <a:spcPts val="0"/>
                        </a:spcBef>
                        <a:spcAft>
                          <a:spcPts val="0"/>
                        </a:spcAft>
                        <a:buNone/>
                      </a:pPr>
                      <a:r>
                        <a:rPr lang="en-IN" sz="1800">
                          <a:highlight>
                            <a:srgbClr val="FFFF00"/>
                          </a:highlight>
                        </a:rPr>
                        <a:t>Individual and Team Work</a:t>
                      </a:r>
                      <a:endParaRPr/>
                    </a:p>
                  </a:txBody>
                  <a:tcPr marT="0" marB="0" marR="0" marL="0"/>
                </a:tc>
                <a:tc>
                  <a:txBody>
                    <a:bodyPr/>
                    <a:lstStyle/>
                    <a:p>
                      <a:pPr indent="0" lvl="0" marL="0" marR="0" rtl="0" algn="l">
                        <a:spcBef>
                          <a:spcPts val="0"/>
                        </a:spcBef>
                        <a:spcAft>
                          <a:spcPts val="0"/>
                        </a:spcAft>
                        <a:buNone/>
                      </a:pPr>
                      <a:r>
                        <a:rPr lang="en-IN" sz="1800"/>
                        <a:t>Function effectively as an individual, and as a member or leader in diverseteams, and in multidisciplinary settings</a:t>
                      </a:r>
                      <a:endParaRPr/>
                    </a:p>
                  </a:txBody>
                  <a:tcPr marT="0" marB="0" marR="0" marL="0"/>
                </a:tc>
              </a:tr>
              <a:tr h="370850">
                <a:tc>
                  <a:txBody>
                    <a:bodyPr/>
                    <a:lstStyle/>
                    <a:p>
                      <a:pPr indent="0" lvl="0" marL="0" marR="0" rtl="0" algn="l">
                        <a:spcBef>
                          <a:spcPts val="0"/>
                        </a:spcBef>
                        <a:spcAft>
                          <a:spcPts val="0"/>
                        </a:spcAft>
                        <a:buNone/>
                      </a:pPr>
                      <a:r>
                        <a:t/>
                      </a:r>
                      <a:endParaRPr sz="1800"/>
                    </a:p>
                  </a:txBody>
                  <a:tcPr marT="0" marB="0" marR="0" marL="0"/>
                </a:tc>
                <a:tc>
                  <a:txBody>
                    <a:bodyPr/>
                    <a:lstStyle/>
                    <a:p>
                      <a:pPr indent="0" lvl="0" marL="0" marR="0" rtl="0" algn="l">
                        <a:spcBef>
                          <a:spcPts val="0"/>
                        </a:spcBef>
                        <a:spcAft>
                          <a:spcPts val="0"/>
                        </a:spcAft>
                        <a:buNone/>
                      </a:pPr>
                      <a:r>
                        <a:rPr lang="en-IN" sz="1800"/>
                        <a:t>10</a:t>
                      </a:r>
                      <a:endParaRPr/>
                    </a:p>
                  </a:txBody>
                  <a:tcPr marT="0" marB="0" marR="0" marL="0"/>
                </a:tc>
                <a:tc>
                  <a:txBody>
                    <a:bodyPr/>
                    <a:lstStyle/>
                    <a:p>
                      <a:pPr indent="0" lvl="0" marL="0" marR="0" rtl="0" algn="l">
                        <a:spcBef>
                          <a:spcPts val="0"/>
                        </a:spcBef>
                        <a:spcAft>
                          <a:spcPts val="0"/>
                        </a:spcAft>
                        <a:buNone/>
                      </a:pPr>
                      <a:r>
                        <a:rPr lang="en-IN" sz="1800">
                          <a:highlight>
                            <a:srgbClr val="FFFF00"/>
                          </a:highlight>
                        </a:rPr>
                        <a:t>PO10</a:t>
                      </a:r>
                      <a:endParaRPr/>
                    </a:p>
                  </a:txBody>
                  <a:tcPr marT="0" marB="0" marR="0" marL="0"/>
                </a:tc>
                <a:tc>
                  <a:txBody>
                    <a:bodyPr/>
                    <a:lstStyle/>
                    <a:p>
                      <a:pPr indent="0" lvl="0" marL="0" marR="0" rtl="0" algn="l">
                        <a:spcBef>
                          <a:spcPts val="0"/>
                        </a:spcBef>
                        <a:spcAft>
                          <a:spcPts val="0"/>
                        </a:spcAft>
                        <a:buNone/>
                      </a:pPr>
                      <a:r>
                        <a:rPr lang="en-IN" sz="1800">
                          <a:highlight>
                            <a:srgbClr val="FFFF00"/>
                          </a:highlight>
                        </a:rPr>
                        <a:t>Communication</a:t>
                      </a:r>
                      <a:endParaRPr/>
                    </a:p>
                  </a:txBody>
                  <a:tcPr marT="0" marB="0" marR="0" marL="0"/>
                </a:tc>
                <a:tc>
                  <a:txBody>
                    <a:bodyPr/>
                    <a:lstStyle/>
                    <a:p>
                      <a:pPr indent="0" lvl="0" marL="0" marR="0" rtl="0" algn="l">
                        <a:spcBef>
                          <a:spcPts val="0"/>
                        </a:spcBef>
                        <a:spcAft>
                          <a:spcPts val="0"/>
                        </a:spcAft>
                        <a:buNone/>
                      </a:pPr>
                      <a:r>
                        <a:rPr lang="en-IN" sz="1800"/>
                        <a:t>Communicate effectively on complex engineering activities with the engineeringcommunity and with society at large, such as, being able to comprehend and write effective reports anddesign documentation, make effective presentations, and give and receive clear instructions.</a:t>
                      </a:r>
                      <a:endParaRPr/>
                    </a:p>
                  </a:txBody>
                  <a:tcPr marT="0" marB="0" marR="0" marL="0"/>
                </a:tc>
              </a:tr>
              <a:tr h="370850">
                <a:tc>
                  <a:txBody>
                    <a:bodyPr/>
                    <a:lstStyle/>
                    <a:p>
                      <a:pPr indent="0" lvl="0" marL="0" marR="0" rtl="0" algn="l">
                        <a:spcBef>
                          <a:spcPts val="0"/>
                        </a:spcBef>
                        <a:spcAft>
                          <a:spcPts val="0"/>
                        </a:spcAft>
                        <a:buNone/>
                      </a:pPr>
                      <a:r>
                        <a:t/>
                      </a:r>
                      <a:endParaRPr sz="1800"/>
                    </a:p>
                  </a:txBody>
                  <a:tcPr marT="0" marB="0" marR="0" marL="0"/>
                </a:tc>
                <a:tc>
                  <a:txBody>
                    <a:bodyPr/>
                    <a:lstStyle/>
                    <a:p>
                      <a:pPr indent="0" lvl="0" marL="0" marR="0" rtl="0" algn="l">
                        <a:spcBef>
                          <a:spcPts val="0"/>
                        </a:spcBef>
                        <a:spcAft>
                          <a:spcPts val="0"/>
                        </a:spcAft>
                        <a:buNone/>
                      </a:pPr>
                      <a:r>
                        <a:rPr lang="en-IN" sz="1800"/>
                        <a:t>11</a:t>
                      </a:r>
                      <a:endParaRPr/>
                    </a:p>
                  </a:txBody>
                  <a:tcPr marT="0" marB="0" marR="0" marL="0"/>
                </a:tc>
                <a:tc>
                  <a:txBody>
                    <a:bodyPr/>
                    <a:lstStyle/>
                    <a:p>
                      <a:pPr indent="0" lvl="0" marL="0" marR="0" rtl="0" algn="l">
                        <a:spcBef>
                          <a:spcPts val="0"/>
                        </a:spcBef>
                        <a:spcAft>
                          <a:spcPts val="0"/>
                        </a:spcAft>
                        <a:buNone/>
                      </a:pPr>
                      <a:r>
                        <a:rPr lang="en-IN" sz="1800">
                          <a:highlight>
                            <a:srgbClr val="FFFF00"/>
                          </a:highlight>
                        </a:rPr>
                        <a:t>PO11</a:t>
                      </a:r>
                      <a:endParaRPr/>
                    </a:p>
                  </a:txBody>
                  <a:tcPr marT="0" marB="0" marR="0" marL="0"/>
                </a:tc>
                <a:tc>
                  <a:txBody>
                    <a:bodyPr/>
                    <a:lstStyle/>
                    <a:p>
                      <a:pPr indent="0" lvl="0" marL="0" marR="0" rtl="0" algn="l">
                        <a:spcBef>
                          <a:spcPts val="0"/>
                        </a:spcBef>
                        <a:spcAft>
                          <a:spcPts val="0"/>
                        </a:spcAft>
                        <a:buNone/>
                      </a:pPr>
                      <a:r>
                        <a:rPr lang="en-IN" sz="1800">
                          <a:highlight>
                            <a:srgbClr val="FFFF00"/>
                          </a:highlight>
                        </a:rPr>
                        <a:t>Project Management and Finance</a:t>
                      </a:r>
                      <a:endParaRPr/>
                    </a:p>
                  </a:txBody>
                  <a:tcPr marT="0" marB="0" marR="0" marL="0"/>
                </a:tc>
                <a:tc>
                  <a:txBody>
                    <a:bodyPr/>
                    <a:lstStyle/>
                    <a:p>
                      <a:pPr indent="0" lvl="0" marL="0" marR="0" rtl="0" algn="l">
                        <a:spcBef>
                          <a:spcPts val="0"/>
                        </a:spcBef>
                        <a:spcAft>
                          <a:spcPts val="0"/>
                        </a:spcAft>
                        <a:buNone/>
                      </a:pPr>
                      <a:r>
                        <a:rPr lang="en-IN" sz="1800"/>
                        <a:t>Demonstrate knowledge and understanding of the engineering andmanagement principles and apply these to one’s own work, as a member and leader in a team, to manageprojects and in multidisciplinary environments.</a:t>
                      </a:r>
                      <a:endParaRPr/>
                    </a:p>
                  </a:txBody>
                  <a:tcPr marT="0" marB="0" marR="0" marL="0"/>
                </a:tc>
              </a:tr>
              <a:tr h="370850">
                <a:tc>
                  <a:txBody>
                    <a:bodyPr/>
                    <a:lstStyle/>
                    <a:p>
                      <a:pPr indent="0" lvl="0" marL="0" marR="0" rtl="0" algn="l">
                        <a:spcBef>
                          <a:spcPts val="0"/>
                        </a:spcBef>
                        <a:spcAft>
                          <a:spcPts val="0"/>
                        </a:spcAft>
                        <a:buNone/>
                      </a:pPr>
                      <a:r>
                        <a:t/>
                      </a:r>
                      <a:endParaRPr sz="1800"/>
                    </a:p>
                  </a:txBody>
                  <a:tcPr marT="0" marB="0" marR="0" marL="0"/>
                </a:tc>
                <a:tc>
                  <a:txBody>
                    <a:bodyPr/>
                    <a:lstStyle/>
                    <a:p>
                      <a:pPr indent="0" lvl="0" marL="0" marR="0" rtl="0" algn="l">
                        <a:spcBef>
                          <a:spcPts val="0"/>
                        </a:spcBef>
                        <a:spcAft>
                          <a:spcPts val="0"/>
                        </a:spcAft>
                        <a:buNone/>
                      </a:pPr>
                      <a:r>
                        <a:rPr lang="en-IN" sz="1800"/>
                        <a:t>12</a:t>
                      </a:r>
                      <a:endParaRPr/>
                    </a:p>
                  </a:txBody>
                  <a:tcPr marT="0" marB="0" marR="0" marL="0"/>
                </a:tc>
                <a:tc>
                  <a:txBody>
                    <a:bodyPr/>
                    <a:lstStyle/>
                    <a:p>
                      <a:pPr indent="0" lvl="0" marL="0" marR="0" rtl="0" algn="l">
                        <a:spcBef>
                          <a:spcPts val="0"/>
                        </a:spcBef>
                        <a:spcAft>
                          <a:spcPts val="0"/>
                        </a:spcAft>
                        <a:buNone/>
                      </a:pPr>
                      <a:r>
                        <a:rPr lang="en-IN" sz="1800"/>
                        <a:t>PO12</a:t>
                      </a:r>
                      <a:endParaRPr/>
                    </a:p>
                  </a:txBody>
                  <a:tcPr marT="0" marB="0" marR="0" marL="0"/>
                </a:tc>
                <a:tc>
                  <a:txBody>
                    <a:bodyPr/>
                    <a:lstStyle/>
                    <a:p>
                      <a:pPr indent="0" lvl="0" marL="0" marR="0" rtl="0" algn="l">
                        <a:spcBef>
                          <a:spcPts val="0"/>
                        </a:spcBef>
                        <a:spcAft>
                          <a:spcPts val="0"/>
                        </a:spcAft>
                        <a:buNone/>
                      </a:pPr>
                      <a:r>
                        <a:rPr lang="en-IN" sz="1800"/>
                        <a:t>Life-long Learning</a:t>
                      </a:r>
                      <a:endParaRPr/>
                    </a:p>
                  </a:txBody>
                  <a:tcPr marT="0" marB="0" marR="0" marL="0"/>
                </a:tc>
                <a:tc>
                  <a:txBody>
                    <a:bodyPr/>
                    <a:lstStyle/>
                    <a:p>
                      <a:pPr indent="0" lvl="0" marL="0" marR="0" rtl="0" algn="l">
                        <a:spcBef>
                          <a:spcPts val="0"/>
                        </a:spcBef>
                        <a:spcAft>
                          <a:spcPts val="0"/>
                        </a:spcAft>
                        <a:buNone/>
                      </a:pPr>
                      <a:r>
                        <a:rPr lang="en-IN" sz="1800"/>
                        <a:t>Recognize the need for, and have the preparation and ability to engage in independent and lifelong learning in the broadest context of technological change.</a:t>
                      </a:r>
                      <a:endParaRPr/>
                    </a:p>
                  </a:txBody>
                  <a:tcPr marT="0" marB="0" marR="0" marL="0"/>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0"/>
          <p:cNvSpPr txBox="1"/>
          <p:nvPr>
            <p:ph type="title"/>
          </p:nvPr>
        </p:nvSpPr>
        <p:spPr>
          <a:xfrm>
            <a:off x="0" y="0"/>
            <a:ext cx="7286644" cy="78579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C0000"/>
              </a:buClr>
              <a:buSzPts val="4400"/>
              <a:buFont typeface="Times New Roman"/>
              <a:buNone/>
            </a:pPr>
            <a:r>
              <a:rPr b="1" lang="en-IN">
                <a:solidFill>
                  <a:srgbClr val="CC0000"/>
                </a:solidFill>
                <a:latin typeface="Times New Roman"/>
                <a:ea typeface="Times New Roman"/>
                <a:cs typeface="Times New Roman"/>
                <a:sym typeface="Times New Roman"/>
              </a:rPr>
              <a:t>The hitch...............</a:t>
            </a:r>
            <a:endParaRPr/>
          </a:p>
        </p:txBody>
      </p:sp>
      <p:sp>
        <p:nvSpPr>
          <p:cNvPr id="159" name="Google Shape;159;p10"/>
          <p:cNvSpPr txBox="1"/>
          <p:nvPr>
            <p:ph idx="1" type="body"/>
          </p:nvPr>
        </p:nvSpPr>
        <p:spPr>
          <a:xfrm>
            <a:off x="142844" y="1071546"/>
            <a:ext cx="8858312" cy="535785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3399"/>
              </a:buClr>
              <a:buSzPts val="3200"/>
              <a:buNone/>
            </a:pPr>
            <a:r>
              <a:rPr lang="en-IN">
                <a:solidFill>
                  <a:srgbClr val="003399"/>
                </a:solidFill>
                <a:latin typeface="Times New Roman"/>
                <a:ea typeface="Times New Roman"/>
                <a:cs typeface="Times New Roman"/>
                <a:sym typeface="Times New Roman"/>
              </a:rPr>
              <a:t>Some burning questions in mind......</a:t>
            </a:r>
            <a:endParaRPr/>
          </a:p>
          <a:p>
            <a:pPr indent="-342900" lvl="0" marL="342900" rtl="0" algn="l">
              <a:spcBef>
                <a:spcPts val="640"/>
              </a:spcBef>
              <a:spcAft>
                <a:spcPts val="0"/>
              </a:spcAft>
              <a:buClr>
                <a:srgbClr val="003399"/>
              </a:buClr>
              <a:buSzPts val="3200"/>
              <a:buChar char="•"/>
            </a:pPr>
            <a:r>
              <a:rPr lang="en-IN">
                <a:solidFill>
                  <a:srgbClr val="003399"/>
                </a:solidFill>
                <a:latin typeface="Times New Roman"/>
                <a:ea typeface="Times New Roman"/>
                <a:cs typeface="Times New Roman"/>
                <a:sym typeface="Times New Roman"/>
              </a:rPr>
              <a:t>C is a very old language. Why are we still studying this language??????</a:t>
            </a:r>
            <a:endParaRPr/>
          </a:p>
          <a:p>
            <a:pPr indent="-342900" lvl="0" marL="342900" rtl="0" algn="l">
              <a:spcBef>
                <a:spcPts val="640"/>
              </a:spcBef>
              <a:spcAft>
                <a:spcPts val="0"/>
              </a:spcAft>
              <a:buClr>
                <a:srgbClr val="003399"/>
              </a:buClr>
              <a:buSzPts val="3200"/>
              <a:buChar char="•"/>
            </a:pPr>
            <a:r>
              <a:rPr lang="en-IN">
                <a:solidFill>
                  <a:srgbClr val="003399"/>
                </a:solidFill>
                <a:latin typeface="Times New Roman"/>
                <a:ea typeface="Times New Roman"/>
                <a:cs typeface="Times New Roman"/>
                <a:sym typeface="Times New Roman"/>
              </a:rPr>
              <a:t>Now, we have very powerful languages with us then, why c??</a:t>
            </a:r>
            <a:endParaRPr/>
          </a:p>
          <a:p>
            <a:pPr indent="-342900" lvl="0" marL="342900" rtl="0" algn="l">
              <a:spcBef>
                <a:spcPts val="640"/>
              </a:spcBef>
              <a:spcAft>
                <a:spcPts val="0"/>
              </a:spcAft>
              <a:buClr>
                <a:srgbClr val="003399"/>
              </a:buClr>
              <a:buSzPts val="3200"/>
              <a:buChar char="•"/>
            </a:pPr>
            <a:r>
              <a:rPr lang="en-IN">
                <a:solidFill>
                  <a:srgbClr val="003399"/>
                </a:solidFill>
                <a:latin typeface="Times New Roman"/>
                <a:ea typeface="Times New Roman"/>
                <a:cs typeface="Times New Roman"/>
                <a:sym typeface="Times New Roman"/>
              </a:rPr>
              <a:t>There is no scope of this language in industry</a:t>
            </a:r>
            <a:endParaRPr/>
          </a:p>
        </p:txBody>
      </p:sp>
      <p:pic>
        <p:nvPicPr>
          <p:cNvPr descr="why.jpg" id="160" name="Google Shape;160;p10"/>
          <p:cNvPicPr preferRelativeResize="0"/>
          <p:nvPr/>
        </p:nvPicPr>
        <p:blipFill rotWithShape="1">
          <a:blip r:embed="rId3">
            <a:alphaModFix/>
          </a:blip>
          <a:srcRect b="0" l="0" r="0" t="0"/>
          <a:stretch/>
        </p:blipFill>
        <p:spPr>
          <a:xfrm>
            <a:off x="6643702" y="4500570"/>
            <a:ext cx="2008186" cy="1650996"/>
          </a:xfrm>
          <a:prstGeom prst="rect">
            <a:avLst/>
          </a:prstGeom>
          <a:noFill/>
          <a:ln>
            <a:noFill/>
          </a:ln>
        </p:spPr>
      </p:pic>
      <p:pic>
        <p:nvPicPr>
          <p:cNvPr descr="Image result for why why why" id="161" name="Google Shape;161;p10"/>
          <p:cNvPicPr preferRelativeResize="0"/>
          <p:nvPr/>
        </p:nvPicPr>
        <p:blipFill rotWithShape="1">
          <a:blip r:embed="rId4">
            <a:alphaModFix/>
          </a:blip>
          <a:srcRect b="0" l="0" r="0" t="0"/>
          <a:stretch/>
        </p:blipFill>
        <p:spPr>
          <a:xfrm>
            <a:off x="642910" y="4500570"/>
            <a:ext cx="5572164" cy="20002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0" st="0"/>
                                            </p:txEl>
                                          </p:spTgt>
                                        </p:tgtEl>
                                        <p:attrNameLst>
                                          <p:attrName>style.visibility</p:attrName>
                                        </p:attrNameLst>
                                      </p:cBhvr>
                                      <p:to>
                                        <p:strVal val="visible"/>
                                      </p:to>
                                    </p:set>
                                    <p:animEffect filter="fade" transition="in">
                                      <p:cBhvr>
                                        <p:cTn dur="500"/>
                                        <p:tgtEl>
                                          <p:spTgt spid="1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1" st="1"/>
                                            </p:txEl>
                                          </p:spTgt>
                                        </p:tgtEl>
                                        <p:attrNameLst>
                                          <p:attrName>style.visibility</p:attrName>
                                        </p:attrNameLst>
                                      </p:cBhvr>
                                      <p:to>
                                        <p:strVal val="visible"/>
                                      </p:to>
                                    </p:set>
                                    <p:animEffect filter="fade" transition="in">
                                      <p:cBhvr>
                                        <p:cTn dur="500"/>
                                        <p:tgtEl>
                                          <p:spTgt spid="1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2" st="2"/>
                                            </p:txEl>
                                          </p:spTgt>
                                        </p:tgtEl>
                                        <p:attrNameLst>
                                          <p:attrName>style.visibility</p:attrName>
                                        </p:attrNameLst>
                                      </p:cBhvr>
                                      <p:to>
                                        <p:strVal val="visible"/>
                                      </p:to>
                                    </p:set>
                                    <p:animEffect filter="fade" transition="in">
                                      <p:cBhvr>
                                        <p:cTn dur="500"/>
                                        <p:tgtEl>
                                          <p:spTgt spid="1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3" st="3"/>
                                            </p:txEl>
                                          </p:spTgt>
                                        </p:tgtEl>
                                        <p:attrNameLst>
                                          <p:attrName>style.visibility</p:attrName>
                                        </p:attrNameLst>
                                      </p:cBhvr>
                                      <p:to>
                                        <p:strVal val="visible"/>
                                      </p:to>
                                    </p:set>
                                    <p:animEffect filter="fade" transition="in">
                                      <p:cBhvr>
                                        <p:cTn dur="500"/>
                                        <p:tgtEl>
                                          <p:spTgt spid="15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5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5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1"/>
          <p:cNvSpPr txBox="1"/>
          <p:nvPr>
            <p:ph type="title"/>
          </p:nvPr>
        </p:nvSpPr>
        <p:spPr>
          <a:xfrm>
            <a:off x="0" y="0"/>
            <a:ext cx="7286644" cy="78579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CC0000"/>
              </a:buClr>
              <a:buSzPts val="4000"/>
              <a:buFont typeface="Times New Roman"/>
              <a:buNone/>
            </a:pPr>
            <a:r>
              <a:rPr b="1" lang="en-IN" sz="4000">
                <a:solidFill>
                  <a:srgbClr val="CC0000"/>
                </a:solidFill>
                <a:latin typeface="Times New Roman"/>
                <a:ea typeface="Times New Roman"/>
                <a:cs typeface="Times New Roman"/>
                <a:sym typeface="Times New Roman"/>
              </a:rPr>
              <a:t>Lets take you close to the reality</a:t>
            </a:r>
            <a:endParaRPr/>
          </a:p>
        </p:txBody>
      </p:sp>
      <p:sp>
        <p:nvSpPr>
          <p:cNvPr id="167" name="Google Shape;167;p11"/>
          <p:cNvSpPr txBox="1"/>
          <p:nvPr>
            <p:ph idx="1" type="body"/>
          </p:nvPr>
        </p:nvSpPr>
        <p:spPr>
          <a:xfrm>
            <a:off x="142844" y="1071546"/>
            <a:ext cx="8858312" cy="535785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3399"/>
              </a:buClr>
              <a:buSzPts val="3200"/>
              <a:buChar char="•"/>
            </a:pPr>
            <a:r>
              <a:rPr lang="en-IN">
                <a:solidFill>
                  <a:srgbClr val="003399"/>
                </a:solidFill>
                <a:latin typeface="Times New Roman"/>
                <a:ea typeface="Times New Roman"/>
                <a:cs typeface="Times New Roman"/>
                <a:sym typeface="Times New Roman"/>
              </a:rPr>
              <a:t>All of us use Computers or Laptops for different purposes.</a:t>
            </a:r>
            <a:endParaRPr/>
          </a:p>
          <a:p>
            <a:pPr indent="-342900" lvl="0" marL="342900" rtl="0" algn="l">
              <a:spcBef>
                <a:spcPts val="640"/>
              </a:spcBef>
              <a:spcAft>
                <a:spcPts val="0"/>
              </a:spcAft>
              <a:buClr>
                <a:srgbClr val="003399"/>
              </a:buClr>
              <a:buSzPts val="3200"/>
              <a:buChar char="•"/>
            </a:pPr>
            <a:r>
              <a:rPr lang="en-IN">
                <a:solidFill>
                  <a:srgbClr val="003399"/>
                </a:solidFill>
                <a:latin typeface="Times New Roman"/>
                <a:ea typeface="Times New Roman"/>
                <a:cs typeface="Times New Roman"/>
                <a:sym typeface="Times New Roman"/>
              </a:rPr>
              <a:t>Could you tell me which system software is most required to get our system in working mode??????</a:t>
            </a:r>
            <a:endParaRPr/>
          </a:p>
          <a:p>
            <a:pPr indent="-342900" lvl="0" marL="342900" rtl="0" algn="l">
              <a:spcBef>
                <a:spcPts val="640"/>
              </a:spcBef>
              <a:spcAft>
                <a:spcPts val="0"/>
              </a:spcAft>
              <a:buClr>
                <a:schemeClr val="dk1"/>
              </a:buClr>
              <a:buSzPts val="3200"/>
              <a:buNone/>
            </a:pPr>
            <a:r>
              <a:t/>
            </a:r>
            <a:endParaRPr>
              <a:solidFill>
                <a:srgbClr val="003399"/>
              </a:solidFill>
              <a:latin typeface="Times New Roman"/>
              <a:ea typeface="Times New Roman"/>
              <a:cs typeface="Times New Roman"/>
              <a:sym typeface="Times New Roman"/>
            </a:endParaRPr>
          </a:p>
        </p:txBody>
      </p:sp>
      <p:pic>
        <p:nvPicPr>
          <p:cNvPr descr="Microsoft_Windows__horizontal_.png" id="168" name="Google Shape;168;p11"/>
          <p:cNvPicPr preferRelativeResize="0"/>
          <p:nvPr/>
        </p:nvPicPr>
        <p:blipFill rotWithShape="1">
          <a:blip r:embed="rId3">
            <a:alphaModFix/>
          </a:blip>
          <a:srcRect b="0" l="0" r="0" t="0"/>
          <a:stretch/>
        </p:blipFill>
        <p:spPr>
          <a:xfrm rot="-2495537">
            <a:off x="-482917" y="4075042"/>
            <a:ext cx="3954747" cy="830073"/>
          </a:xfrm>
          <a:prstGeom prst="rect">
            <a:avLst/>
          </a:prstGeom>
          <a:noFill/>
          <a:ln>
            <a:noFill/>
          </a:ln>
        </p:spPr>
      </p:pic>
      <p:pic>
        <p:nvPicPr>
          <p:cNvPr descr="Related image" id="169" name="Google Shape;169;p11"/>
          <p:cNvPicPr preferRelativeResize="0"/>
          <p:nvPr/>
        </p:nvPicPr>
        <p:blipFill rotWithShape="1">
          <a:blip r:embed="rId4">
            <a:alphaModFix/>
          </a:blip>
          <a:srcRect b="0" l="0" r="0" t="0"/>
          <a:stretch/>
        </p:blipFill>
        <p:spPr>
          <a:xfrm rot="-2572099">
            <a:off x="1332990" y="4086023"/>
            <a:ext cx="3475603" cy="1374001"/>
          </a:xfrm>
          <a:prstGeom prst="rect">
            <a:avLst/>
          </a:prstGeom>
          <a:noFill/>
          <a:ln>
            <a:noFill/>
          </a:ln>
        </p:spPr>
      </p:pic>
      <p:pic>
        <p:nvPicPr>
          <p:cNvPr descr="Image result for unix" id="170" name="Google Shape;170;p11"/>
          <p:cNvPicPr preferRelativeResize="0"/>
          <p:nvPr/>
        </p:nvPicPr>
        <p:blipFill rotWithShape="1">
          <a:blip r:embed="rId5">
            <a:alphaModFix/>
          </a:blip>
          <a:srcRect b="0" l="0" r="0" t="0"/>
          <a:stretch/>
        </p:blipFill>
        <p:spPr>
          <a:xfrm rot="-2577726">
            <a:off x="4844238" y="4208063"/>
            <a:ext cx="3729503" cy="1113762"/>
          </a:xfrm>
          <a:prstGeom prst="rect">
            <a:avLst/>
          </a:prstGeom>
          <a:noFill/>
          <a:ln>
            <a:noFill/>
          </a:ln>
        </p:spPr>
      </p:pic>
      <p:pic>
        <p:nvPicPr>
          <p:cNvPr descr="Image result for ubuntu" id="171" name="Google Shape;171;p11"/>
          <p:cNvPicPr preferRelativeResize="0"/>
          <p:nvPr/>
        </p:nvPicPr>
        <p:blipFill rotWithShape="1">
          <a:blip r:embed="rId6">
            <a:alphaModFix/>
          </a:blip>
          <a:srcRect b="0" l="0" r="0" t="0"/>
          <a:stretch/>
        </p:blipFill>
        <p:spPr>
          <a:xfrm rot="-2519107">
            <a:off x="5746808" y="4826306"/>
            <a:ext cx="3867727" cy="955275"/>
          </a:xfrm>
          <a:prstGeom prst="rect">
            <a:avLst/>
          </a:prstGeom>
          <a:noFill/>
          <a:ln>
            <a:noFill/>
          </a:ln>
        </p:spPr>
      </p:pic>
      <p:pic>
        <p:nvPicPr>
          <p:cNvPr descr="Image result for mac operating system logo" id="172" name="Google Shape;172;p11"/>
          <p:cNvPicPr preferRelativeResize="0"/>
          <p:nvPr/>
        </p:nvPicPr>
        <p:blipFill rotWithShape="1">
          <a:blip r:embed="rId7">
            <a:alphaModFix/>
          </a:blip>
          <a:srcRect b="0" l="0" r="0" t="0"/>
          <a:stretch/>
        </p:blipFill>
        <p:spPr>
          <a:xfrm rot="-2730764">
            <a:off x="3064946" y="3935794"/>
            <a:ext cx="4025800" cy="11599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0" st="0"/>
                                            </p:txEl>
                                          </p:spTgt>
                                        </p:tgtEl>
                                        <p:attrNameLst>
                                          <p:attrName>style.visibility</p:attrName>
                                        </p:attrNameLst>
                                      </p:cBhvr>
                                      <p:to>
                                        <p:strVal val="visible"/>
                                      </p:to>
                                    </p:set>
                                    <p:animEffect filter="fade" transition="in">
                                      <p:cBhvr>
                                        <p:cTn dur="500"/>
                                        <p:tgtEl>
                                          <p:spTgt spid="1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1" st="1"/>
                                            </p:txEl>
                                          </p:spTgt>
                                        </p:tgtEl>
                                        <p:attrNameLst>
                                          <p:attrName>style.visibility</p:attrName>
                                        </p:attrNameLst>
                                      </p:cBhvr>
                                      <p:to>
                                        <p:strVal val="visible"/>
                                      </p:to>
                                    </p:set>
                                    <p:animEffect filter="fade" transition="in">
                                      <p:cBhvr>
                                        <p:cTn dur="500"/>
                                        <p:tgtEl>
                                          <p:spTgt spid="1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2" st="2"/>
                                            </p:txEl>
                                          </p:spTgt>
                                        </p:tgtEl>
                                        <p:attrNameLst>
                                          <p:attrName>style.visibility</p:attrName>
                                        </p:attrNameLst>
                                      </p:cBhvr>
                                      <p:to>
                                        <p:strVal val="visible"/>
                                      </p:to>
                                    </p:set>
                                    <p:animEffect filter="fade" transition="in">
                                      <p:cBhvr>
                                        <p:cTn dur="500"/>
                                        <p:tgtEl>
                                          <p:spTgt spid="1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5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5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5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2"/>
          <p:cNvSpPr txBox="1"/>
          <p:nvPr>
            <p:ph type="title"/>
          </p:nvPr>
        </p:nvSpPr>
        <p:spPr>
          <a:xfrm>
            <a:off x="0" y="0"/>
            <a:ext cx="7286644" cy="78579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C0000"/>
              </a:buClr>
              <a:buSzPts val="4400"/>
              <a:buFont typeface="Times New Roman"/>
              <a:buNone/>
            </a:pPr>
            <a:r>
              <a:rPr b="1" lang="en-IN">
                <a:solidFill>
                  <a:srgbClr val="CC0000"/>
                </a:solidFill>
                <a:latin typeface="Times New Roman"/>
                <a:ea typeface="Times New Roman"/>
                <a:cs typeface="Times New Roman"/>
                <a:sym typeface="Times New Roman"/>
              </a:rPr>
              <a:t>Let’s Explore more</a:t>
            </a:r>
            <a:endParaRPr/>
          </a:p>
        </p:txBody>
      </p:sp>
      <p:sp>
        <p:nvSpPr>
          <p:cNvPr id="178" name="Google Shape;178;p12"/>
          <p:cNvSpPr txBox="1"/>
          <p:nvPr>
            <p:ph idx="1" type="body"/>
          </p:nvPr>
        </p:nvSpPr>
        <p:spPr>
          <a:xfrm>
            <a:off x="142844" y="1071546"/>
            <a:ext cx="8858312" cy="535785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3399"/>
              </a:buClr>
              <a:buSzPts val="3200"/>
              <a:buChar char="•"/>
            </a:pPr>
            <a:r>
              <a:rPr lang="en-IN">
                <a:solidFill>
                  <a:srgbClr val="003399"/>
                </a:solidFill>
                <a:latin typeface="Times New Roman"/>
                <a:ea typeface="Times New Roman"/>
                <a:cs typeface="Times New Roman"/>
                <a:sym typeface="Times New Roman"/>
              </a:rPr>
              <a:t>Could you tell me which programming language is used in writing all these operating system??????</a:t>
            </a:r>
            <a:endParaRPr/>
          </a:p>
          <a:p>
            <a:pPr indent="-342900" lvl="0" marL="342900" rtl="0" algn="l">
              <a:spcBef>
                <a:spcPts val="640"/>
              </a:spcBef>
              <a:spcAft>
                <a:spcPts val="0"/>
              </a:spcAft>
              <a:buClr>
                <a:schemeClr val="dk1"/>
              </a:buClr>
              <a:buSzPts val="3200"/>
              <a:buNone/>
            </a:pPr>
            <a:r>
              <a:t/>
            </a:r>
            <a:endParaRPr>
              <a:solidFill>
                <a:srgbClr val="003399"/>
              </a:solidFill>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200"/>
              <a:buNone/>
            </a:pPr>
            <a:r>
              <a:t/>
            </a:r>
            <a:endParaRPr>
              <a:solidFill>
                <a:srgbClr val="003399"/>
              </a:solidFill>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200"/>
              <a:buNone/>
            </a:pPr>
            <a:r>
              <a:t/>
            </a:r>
            <a:endParaRPr>
              <a:solidFill>
                <a:srgbClr val="003399"/>
              </a:solidFill>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200"/>
              <a:buNone/>
            </a:pPr>
            <a:r>
              <a:t/>
            </a:r>
            <a:endParaRPr>
              <a:solidFill>
                <a:srgbClr val="003399"/>
              </a:solidFill>
              <a:latin typeface="Times New Roman"/>
              <a:ea typeface="Times New Roman"/>
              <a:cs typeface="Times New Roman"/>
              <a:sym typeface="Times New Roman"/>
            </a:endParaRPr>
          </a:p>
          <a:p>
            <a:pPr indent="-342900" lvl="0" marL="342900" rtl="0" algn="l">
              <a:spcBef>
                <a:spcPts val="640"/>
              </a:spcBef>
              <a:spcAft>
                <a:spcPts val="0"/>
              </a:spcAft>
              <a:buClr>
                <a:srgbClr val="003399"/>
              </a:buClr>
              <a:buSzPts val="3200"/>
              <a:buChar char="•"/>
            </a:pPr>
            <a:r>
              <a:rPr lang="en-IN">
                <a:solidFill>
                  <a:srgbClr val="003399"/>
                </a:solidFill>
                <a:latin typeface="Times New Roman"/>
                <a:ea typeface="Times New Roman"/>
                <a:cs typeface="Times New Roman"/>
                <a:sym typeface="Times New Roman"/>
              </a:rPr>
              <a:t>Latest version of Microsoft Windows i.e. Windows10 is still being written in C Language </a:t>
            </a:r>
            <a:endParaRPr/>
          </a:p>
          <a:p>
            <a:pPr indent="-342900" lvl="0" marL="342900" rtl="0" algn="l">
              <a:spcBef>
                <a:spcPts val="640"/>
              </a:spcBef>
              <a:spcAft>
                <a:spcPts val="0"/>
              </a:spcAft>
              <a:buClr>
                <a:schemeClr val="dk1"/>
              </a:buClr>
              <a:buSzPts val="3200"/>
              <a:buNone/>
            </a:pPr>
            <a:r>
              <a:t/>
            </a:r>
            <a:endParaRPr>
              <a:solidFill>
                <a:srgbClr val="003399"/>
              </a:solidFill>
              <a:latin typeface="Times New Roman"/>
              <a:ea typeface="Times New Roman"/>
              <a:cs typeface="Times New Roman"/>
              <a:sym typeface="Times New Roman"/>
            </a:endParaRPr>
          </a:p>
        </p:txBody>
      </p:sp>
      <p:pic>
        <p:nvPicPr>
          <p:cNvPr descr="c-programming.jpg" id="179" name="Google Shape;179;p12"/>
          <p:cNvPicPr preferRelativeResize="0"/>
          <p:nvPr/>
        </p:nvPicPr>
        <p:blipFill rotWithShape="1">
          <a:blip r:embed="rId3">
            <a:alphaModFix/>
          </a:blip>
          <a:srcRect b="0" l="0" r="0" t="0"/>
          <a:stretch/>
        </p:blipFill>
        <p:spPr>
          <a:xfrm>
            <a:off x="4714876" y="2428868"/>
            <a:ext cx="2786050" cy="1928802"/>
          </a:xfrm>
          <a:prstGeom prst="rect">
            <a:avLst/>
          </a:prstGeom>
          <a:noFill/>
          <a:ln>
            <a:noFill/>
          </a:ln>
        </p:spPr>
      </p:pic>
      <p:pic>
        <p:nvPicPr>
          <p:cNvPr descr="Image result for c language" id="180" name="Google Shape;180;p12"/>
          <p:cNvPicPr preferRelativeResize="0"/>
          <p:nvPr/>
        </p:nvPicPr>
        <p:blipFill rotWithShape="1">
          <a:blip r:embed="rId4">
            <a:alphaModFix/>
          </a:blip>
          <a:srcRect b="0" l="0" r="0" t="0"/>
          <a:stretch/>
        </p:blipFill>
        <p:spPr>
          <a:xfrm>
            <a:off x="6084168" y="5589241"/>
            <a:ext cx="2686050" cy="1268760"/>
          </a:xfrm>
          <a:prstGeom prst="rect">
            <a:avLst/>
          </a:prstGeom>
          <a:noFill/>
          <a:ln>
            <a:noFill/>
          </a:ln>
        </p:spPr>
      </p:pic>
      <p:pic>
        <p:nvPicPr>
          <p:cNvPr descr="Image result for c language" id="181" name="Google Shape;181;p12"/>
          <p:cNvPicPr preferRelativeResize="0"/>
          <p:nvPr/>
        </p:nvPicPr>
        <p:blipFill rotWithShape="1">
          <a:blip r:embed="rId5">
            <a:alphaModFix/>
          </a:blip>
          <a:srcRect b="0" l="0" r="0" t="0"/>
          <a:stretch/>
        </p:blipFill>
        <p:spPr>
          <a:xfrm>
            <a:off x="928662" y="2428868"/>
            <a:ext cx="2786082" cy="1928826"/>
          </a:xfrm>
          <a:prstGeom prst="rect">
            <a:avLst/>
          </a:prstGeom>
          <a:noFill/>
          <a:ln>
            <a:noFill/>
          </a:ln>
        </p:spPr>
      </p:pic>
      <p:pic>
        <p:nvPicPr>
          <p:cNvPr descr="Image result for microsoft window 10 logo" id="182" name="Google Shape;182;p12"/>
          <p:cNvPicPr preferRelativeResize="0"/>
          <p:nvPr/>
        </p:nvPicPr>
        <p:blipFill rotWithShape="1">
          <a:blip r:embed="rId6">
            <a:alphaModFix/>
          </a:blip>
          <a:srcRect b="0" l="0" r="0" t="0"/>
          <a:stretch/>
        </p:blipFill>
        <p:spPr>
          <a:xfrm>
            <a:off x="428596" y="5500702"/>
            <a:ext cx="4667248" cy="78581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animEffect filter="fade" transition="in">
                                      <p:cBhvr>
                                        <p:cTn dur="500"/>
                                        <p:tgtEl>
                                          <p:spTgt spid="1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1" st="1"/>
                                            </p:txEl>
                                          </p:spTgt>
                                        </p:tgtEl>
                                        <p:attrNameLst>
                                          <p:attrName>style.visibility</p:attrName>
                                        </p:attrNameLst>
                                      </p:cBhvr>
                                      <p:to>
                                        <p:strVal val="visible"/>
                                      </p:to>
                                    </p:set>
                                    <p:animEffect filter="fade" transition="in">
                                      <p:cBhvr>
                                        <p:cTn dur="500"/>
                                        <p:tgtEl>
                                          <p:spTgt spid="1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2" st="2"/>
                                            </p:txEl>
                                          </p:spTgt>
                                        </p:tgtEl>
                                        <p:attrNameLst>
                                          <p:attrName>style.visibility</p:attrName>
                                        </p:attrNameLst>
                                      </p:cBhvr>
                                      <p:to>
                                        <p:strVal val="visible"/>
                                      </p:to>
                                    </p:set>
                                    <p:animEffect filter="fade" transition="in">
                                      <p:cBhvr>
                                        <p:cTn dur="500"/>
                                        <p:tgtEl>
                                          <p:spTgt spid="1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3" st="3"/>
                                            </p:txEl>
                                          </p:spTgt>
                                        </p:tgtEl>
                                        <p:attrNameLst>
                                          <p:attrName>style.visibility</p:attrName>
                                        </p:attrNameLst>
                                      </p:cBhvr>
                                      <p:to>
                                        <p:strVal val="visible"/>
                                      </p:to>
                                    </p:set>
                                    <p:animEffect filter="fade" transition="in">
                                      <p:cBhvr>
                                        <p:cTn dur="500"/>
                                        <p:tgtEl>
                                          <p:spTgt spid="1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4" st="4"/>
                                            </p:txEl>
                                          </p:spTgt>
                                        </p:tgtEl>
                                        <p:attrNameLst>
                                          <p:attrName>style.visibility</p:attrName>
                                        </p:attrNameLst>
                                      </p:cBhvr>
                                      <p:to>
                                        <p:strVal val="visible"/>
                                      </p:to>
                                    </p:set>
                                    <p:animEffect filter="fade" transition="in">
                                      <p:cBhvr>
                                        <p:cTn dur="500"/>
                                        <p:tgtEl>
                                          <p:spTgt spid="17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5" st="5"/>
                                            </p:txEl>
                                          </p:spTgt>
                                        </p:tgtEl>
                                        <p:attrNameLst>
                                          <p:attrName>style.visibility</p:attrName>
                                        </p:attrNameLst>
                                      </p:cBhvr>
                                      <p:to>
                                        <p:strVal val="visible"/>
                                      </p:to>
                                    </p:set>
                                    <p:animEffect filter="fade" transition="in">
                                      <p:cBhvr>
                                        <p:cTn dur="500"/>
                                        <p:tgtEl>
                                          <p:spTgt spid="17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6" st="6"/>
                                            </p:txEl>
                                          </p:spTgt>
                                        </p:tgtEl>
                                        <p:attrNameLst>
                                          <p:attrName>style.visibility</p:attrName>
                                        </p:attrNameLst>
                                      </p:cBhvr>
                                      <p:to>
                                        <p:strVal val="visible"/>
                                      </p:to>
                                    </p:set>
                                    <p:animEffect filter="fade" transition="in">
                                      <p:cBhvr>
                                        <p:cTn dur="500"/>
                                        <p:tgtEl>
                                          <p:spTgt spid="17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5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5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5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3"/>
          <p:cNvSpPr txBox="1"/>
          <p:nvPr>
            <p:ph type="title"/>
          </p:nvPr>
        </p:nvSpPr>
        <p:spPr>
          <a:xfrm>
            <a:off x="0" y="0"/>
            <a:ext cx="7286644" cy="78579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C0000"/>
              </a:buClr>
              <a:buSzPts val="4400"/>
              <a:buFont typeface="Times New Roman"/>
              <a:buNone/>
            </a:pPr>
            <a:r>
              <a:rPr b="1" lang="en-IN">
                <a:solidFill>
                  <a:srgbClr val="CC0000"/>
                </a:solidFill>
                <a:latin typeface="Times New Roman"/>
                <a:ea typeface="Times New Roman"/>
                <a:cs typeface="Times New Roman"/>
                <a:sym typeface="Times New Roman"/>
              </a:rPr>
              <a:t>Contd.....</a:t>
            </a:r>
            <a:endParaRPr/>
          </a:p>
        </p:txBody>
      </p:sp>
      <p:sp>
        <p:nvSpPr>
          <p:cNvPr id="188" name="Google Shape;188;p13"/>
          <p:cNvSpPr txBox="1"/>
          <p:nvPr>
            <p:ph idx="1" type="body"/>
          </p:nvPr>
        </p:nvSpPr>
        <p:spPr>
          <a:xfrm>
            <a:off x="142844" y="1071546"/>
            <a:ext cx="8858312" cy="535785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3399"/>
              </a:buClr>
              <a:buSzPts val="3200"/>
              <a:buChar char="•"/>
            </a:pPr>
            <a:r>
              <a:rPr lang="en-IN">
                <a:solidFill>
                  <a:srgbClr val="003399"/>
                </a:solidFill>
                <a:latin typeface="Times New Roman"/>
                <a:ea typeface="Times New Roman"/>
                <a:cs typeface="Times New Roman"/>
                <a:sym typeface="Times New Roman"/>
              </a:rPr>
              <a:t>Device drivers are also written in C language.</a:t>
            </a:r>
            <a:endParaRPr/>
          </a:p>
          <a:p>
            <a:pPr indent="-342900" lvl="0" marL="342900" rtl="0" algn="l">
              <a:spcBef>
                <a:spcPts val="640"/>
              </a:spcBef>
              <a:spcAft>
                <a:spcPts val="0"/>
              </a:spcAft>
              <a:buClr>
                <a:srgbClr val="003399"/>
              </a:buClr>
              <a:buSzPts val="3200"/>
              <a:buChar char="•"/>
            </a:pPr>
            <a:r>
              <a:rPr lang="en-IN">
                <a:solidFill>
                  <a:srgbClr val="003399"/>
                </a:solidFill>
                <a:latin typeface="Times New Roman"/>
                <a:ea typeface="Times New Roman"/>
                <a:cs typeface="Times New Roman"/>
                <a:sym typeface="Times New Roman"/>
              </a:rPr>
              <a:t>All these modern programming languages are influenced by C language</a:t>
            </a:r>
            <a:endParaRPr/>
          </a:p>
          <a:p>
            <a:pPr indent="-139700" lvl="0" marL="342900" rtl="0" algn="l">
              <a:spcBef>
                <a:spcPts val="640"/>
              </a:spcBef>
              <a:spcAft>
                <a:spcPts val="0"/>
              </a:spcAft>
              <a:buClr>
                <a:schemeClr val="dk1"/>
              </a:buClr>
              <a:buSzPts val="3200"/>
              <a:buNone/>
            </a:pPr>
            <a:r>
              <a:t/>
            </a:r>
            <a:endParaRPr>
              <a:solidFill>
                <a:srgbClr val="003399"/>
              </a:solidFill>
              <a:latin typeface="Times New Roman"/>
              <a:ea typeface="Times New Roman"/>
              <a:cs typeface="Times New Roman"/>
              <a:sym typeface="Times New Roman"/>
            </a:endParaRPr>
          </a:p>
          <a:p>
            <a:pPr indent="-139700" lvl="0" marL="342900" rtl="0" algn="l">
              <a:spcBef>
                <a:spcPts val="640"/>
              </a:spcBef>
              <a:spcAft>
                <a:spcPts val="0"/>
              </a:spcAft>
              <a:buClr>
                <a:schemeClr val="dk1"/>
              </a:buClr>
              <a:buSzPts val="3200"/>
              <a:buNone/>
            </a:pPr>
            <a:r>
              <a:t/>
            </a:r>
            <a:endParaRPr>
              <a:solidFill>
                <a:srgbClr val="003399"/>
              </a:solidFill>
              <a:latin typeface="Times New Roman"/>
              <a:ea typeface="Times New Roman"/>
              <a:cs typeface="Times New Roman"/>
              <a:sym typeface="Times New Roman"/>
            </a:endParaRPr>
          </a:p>
          <a:p>
            <a:pPr indent="-139700" lvl="0" marL="342900" rtl="0" algn="l">
              <a:spcBef>
                <a:spcPts val="640"/>
              </a:spcBef>
              <a:spcAft>
                <a:spcPts val="0"/>
              </a:spcAft>
              <a:buClr>
                <a:schemeClr val="dk1"/>
              </a:buClr>
              <a:buSzPts val="3200"/>
              <a:buNone/>
            </a:pPr>
            <a:r>
              <a:t/>
            </a:r>
            <a:endParaRPr>
              <a:solidFill>
                <a:srgbClr val="003399"/>
              </a:solidFill>
              <a:latin typeface="Times New Roman"/>
              <a:ea typeface="Times New Roman"/>
              <a:cs typeface="Times New Roman"/>
              <a:sym typeface="Times New Roman"/>
            </a:endParaRPr>
          </a:p>
          <a:p>
            <a:pPr indent="-342900" lvl="0" marL="342900" rtl="0" algn="l">
              <a:spcBef>
                <a:spcPts val="640"/>
              </a:spcBef>
              <a:spcAft>
                <a:spcPts val="0"/>
              </a:spcAft>
              <a:buClr>
                <a:srgbClr val="003399"/>
              </a:buClr>
              <a:buSzPts val="3200"/>
              <a:buChar char="•"/>
            </a:pPr>
            <a:r>
              <a:rPr lang="en-IN">
                <a:solidFill>
                  <a:srgbClr val="003399"/>
                </a:solidFill>
                <a:latin typeface="Times New Roman"/>
                <a:ea typeface="Times New Roman"/>
                <a:cs typeface="Times New Roman"/>
                <a:sym typeface="Times New Roman"/>
              </a:rPr>
              <a:t>Compilers for Python and PHP language are also written in C language</a:t>
            </a:r>
            <a:endParaRPr/>
          </a:p>
          <a:p>
            <a:pPr indent="-139700" lvl="0" marL="342900" rtl="0" algn="l">
              <a:spcBef>
                <a:spcPts val="640"/>
              </a:spcBef>
              <a:spcAft>
                <a:spcPts val="0"/>
              </a:spcAft>
              <a:buClr>
                <a:schemeClr val="dk1"/>
              </a:buClr>
              <a:buSzPts val="3200"/>
              <a:buNone/>
            </a:pPr>
            <a:r>
              <a:t/>
            </a:r>
            <a:endParaRPr>
              <a:solidFill>
                <a:srgbClr val="003399"/>
              </a:solidFill>
              <a:latin typeface="Times New Roman"/>
              <a:ea typeface="Times New Roman"/>
              <a:cs typeface="Times New Roman"/>
              <a:sym typeface="Times New Roman"/>
            </a:endParaRPr>
          </a:p>
        </p:txBody>
      </p:sp>
      <p:pic>
        <p:nvPicPr>
          <p:cNvPr descr="C:\Users\Dell\Desktop\_87339208_9c5c6008-16ae-4f26-bd98-a8538bf2b71b.jpg" id="189" name="Google Shape;189;p13"/>
          <p:cNvPicPr preferRelativeResize="0"/>
          <p:nvPr/>
        </p:nvPicPr>
        <p:blipFill rotWithShape="1">
          <a:blip r:embed="rId3">
            <a:alphaModFix/>
          </a:blip>
          <a:srcRect b="0" l="0" r="0" t="0"/>
          <a:stretch/>
        </p:blipFill>
        <p:spPr>
          <a:xfrm>
            <a:off x="4714876" y="3000372"/>
            <a:ext cx="928694" cy="1071570"/>
          </a:xfrm>
          <a:prstGeom prst="rect">
            <a:avLst/>
          </a:prstGeom>
          <a:noFill/>
          <a:ln>
            <a:noFill/>
          </a:ln>
        </p:spPr>
      </p:pic>
      <p:pic>
        <p:nvPicPr>
          <p:cNvPr descr="Image result for programming languages logo" id="190" name="Google Shape;190;p13"/>
          <p:cNvPicPr preferRelativeResize="0"/>
          <p:nvPr/>
        </p:nvPicPr>
        <p:blipFill rotWithShape="1">
          <a:blip r:embed="rId4">
            <a:alphaModFix/>
          </a:blip>
          <a:srcRect b="0" l="0" r="0" t="0"/>
          <a:stretch/>
        </p:blipFill>
        <p:spPr>
          <a:xfrm>
            <a:off x="6000760" y="3214686"/>
            <a:ext cx="1428761" cy="714380"/>
          </a:xfrm>
          <a:prstGeom prst="rect">
            <a:avLst/>
          </a:prstGeom>
          <a:noFill/>
          <a:ln>
            <a:noFill/>
          </a:ln>
        </p:spPr>
      </p:pic>
      <p:pic>
        <p:nvPicPr>
          <p:cNvPr descr="Image result for c++ logo" id="191" name="Google Shape;191;p13"/>
          <p:cNvPicPr preferRelativeResize="0"/>
          <p:nvPr/>
        </p:nvPicPr>
        <p:blipFill rotWithShape="1">
          <a:blip r:embed="rId5">
            <a:alphaModFix/>
          </a:blip>
          <a:srcRect b="0" l="0" r="0" t="0"/>
          <a:stretch/>
        </p:blipFill>
        <p:spPr>
          <a:xfrm>
            <a:off x="1928794" y="3071810"/>
            <a:ext cx="1214446" cy="909626"/>
          </a:xfrm>
          <a:prstGeom prst="rect">
            <a:avLst/>
          </a:prstGeom>
          <a:noFill/>
          <a:ln>
            <a:noFill/>
          </a:ln>
        </p:spPr>
      </p:pic>
      <p:pic>
        <p:nvPicPr>
          <p:cNvPr descr="Image result for c#" id="192" name="Google Shape;192;p13"/>
          <p:cNvPicPr preferRelativeResize="0"/>
          <p:nvPr/>
        </p:nvPicPr>
        <p:blipFill rotWithShape="1">
          <a:blip r:embed="rId6">
            <a:alphaModFix/>
          </a:blip>
          <a:srcRect b="0" l="0" r="0" t="0"/>
          <a:stretch/>
        </p:blipFill>
        <p:spPr>
          <a:xfrm>
            <a:off x="3286116" y="3214686"/>
            <a:ext cx="1000165" cy="785818"/>
          </a:xfrm>
          <a:prstGeom prst="rect">
            <a:avLst/>
          </a:prstGeom>
          <a:noFill/>
          <a:ln>
            <a:noFill/>
          </a:ln>
        </p:spPr>
      </p:pic>
      <p:pic>
        <p:nvPicPr>
          <p:cNvPr descr="Image result for python" id="193" name="Google Shape;193;p13"/>
          <p:cNvPicPr preferRelativeResize="0"/>
          <p:nvPr/>
        </p:nvPicPr>
        <p:blipFill rotWithShape="1">
          <a:blip r:embed="rId7">
            <a:alphaModFix/>
          </a:blip>
          <a:srcRect b="0" l="0" r="0" t="0"/>
          <a:stretch/>
        </p:blipFill>
        <p:spPr>
          <a:xfrm>
            <a:off x="357158" y="2786058"/>
            <a:ext cx="1357322" cy="1571636"/>
          </a:xfrm>
          <a:prstGeom prst="rect">
            <a:avLst/>
          </a:prstGeom>
          <a:noFill/>
          <a:ln>
            <a:noFill/>
          </a:ln>
        </p:spPr>
      </p:pic>
      <p:pic>
        <p:nvPicPr>
          <p:cNvPr descr="Image result for javascript" id="194" name="Google Shape;194;p13"/>
          <p:cNvPicPr preferRelativeResize="0"/>
          <p:nvPr/>
        </p:nvPicPr>
        <p:blipFill rotWithShape="1">
          <a:blip r:embed="rId8">
            <a:alphaModFix/>
          </a:blip>
          <a:srcRect b="0" l="0" r="0" t="0"/>
          <a:stretch/>
        </p:blipFill>
        <p:spPr>
          <a:xfrm>
            <a:off x="7643802" y="2643182"/>
            <a:ext cx="1500198" cy="16430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0" st="0"/>
                                            </p:txEl>
                                          </p:spTgt>
                                        </p:tgtEl>
                                        <p:attrNameLst>
                                          <p:attrName>style.visibility</p:attrName>
                                        </p:attrNameLst>
                                      </p:cBhvr>
                                      <p:to>
                                        <p:strVal val="visible"/>
                                      </p:to>
                                    </p:set>
                                    <p:animEffect filter="fade" transition="in">
                                      <p:cBhvr>
                                        <p:cTn dur="500"/>
                                        <p:tgtEl>
                                          <p:spTgt spid="1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1" st="1"/>
                                            </p:txEl>
                                          </p:spTgt>
                                        </p:tgtEl>
                                        <p:attrNameLst>
                                          <p:attrName>style.visibility</p:attrName>
                                        </p:attrNameLst>
                                      </p:cBhvr>
                                      <p:to>
                                        <p:strVal val="visible"/>
                                      </p:to>
                                    </p:set>
                                    <p:animEffect filter="fade" transition="in">
                                      <p:cBhvr>
                                        <p:cTn dur="500"/>
                                        <p:tgtEl>
                                          <p:spTgt spid="1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2" st="2"/>
                                            </p:txEl>
                                          </p:spTgt>
                                        </p:tgtEl>
                                        <p:attrNameLst>
                                          <p:attrName>style.visibility</p:attrName>
                                        </p:attrNameLst>
                                      </p:cBhvr>
                                      <p:to>
                                        <p:strVal val="visible"/>
                                      </p:to>
                                    </p:set>
                                    <p:animEffect filter="fade" transition="in">
                                      <p:cBhvr>
                                        <p:cTn dur="500"/>
                                        <p:tgtEl>
                                          <p:spTgt spid="1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3" st="3"/>
                                            </p:txEl>
                                          </p:spTgt>
                                        </p:tgtEl>
                                        <p:attrNameLst>
                                          <p:attrName>style.visibility</p:attrName>
                                        </p:attrNameLst>
                                      </p:cBhvr>
                                      <p:to>
                                        <p:strVal val="visible"/>
                                      </p:to>
                                    </p:set>
                                    <p:animEffect filter="fade" transition="in">
                                      <p:cBhvr>
                                        <p:cTn dur="500"/>
                                        <p:tgtEl>
                                          <p:spTgt spid="1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4" st="4"/>
                                            </p:txEl>
                                          </p:spTgt>
                                        </p:tgtEl>
                                        <p:attrNameLst>
                                          <p:attrName>style.visibility</p:attrName>
                                        </p:attrNameLst>
                                      </p:cBhvr>
                                      <p:to>
                                        <p:strVal val="visible"/>
                                      </p:to>
                                    </p:set>
                                    <p:animEffect filter="fade" transition="in">
                                      <p:cBhvr>
                                        <p:cTn dur="500"/>
                                        <p:tgtEl>
                                          <p:spTgt spid="1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5" st="5"/>
                                            </p:txEl>
                                          </p:spTgt>
                                        </p:tgtEl>
                                        <p:attrNameLst>
                                          <p:attrName>style.visibility</p:attrName>
                                        </p:attrNameLst>
                                      </p:cBhvr>
                                      <p:to>
                                        <p:strVal val="visible"/>
                                      </p:to>
                                    </p:set>
                                    <p:animEffect filter="fade" transition="in">
                                      <p:cBhvr>
                                        <p:cTn dur="500"/>
                                        <p:tgtEl>
                                          <p:spTgt spid="18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6" st="6"/>
                                            </p:txEl>
                                          </p:spTgt>
                                        </p:tgtEl>
                                        <p:attrNameLst>
                                          <p:attrName>style.visibility</p:attrName>
                                        </p:attrNameLst>
                                      </p:cBhvr>
                                      <p:to>
                                        <p:strVal val="visible"/>
                                      </p:to>
                                    </p:set>
                                    <p:animEffect filter="fade" transition="in">
                                      <p:cBhvr>
                                        <p:cTn dur="500"/>
                                        <p:tgtEl>
                                          <p:spTgt spid="18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0"/>
                                        </p:tgtEl>
                                        <p:attrNameLst>
                                          <p:attrName>style.visibility</p:attrName>
                                        </p:attrNameLst>
                                      </p:cBhvr>
                                      <p:to>
                                        <p:strVal val="visible"/>
                                      </p:to>
                                    </p:set>
                                    <p:anim calcmode="lin" valueType="num">
                                      <p:cBhvr additive="base">
                                        <p:cTn dur="500"/>
                                        <p:tgtEl>
                                          <p:spTgt spid="19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500"/>
                                        <p:tgtEl>
                                          <p:spTgt spid="19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500"/>
                                        <p:tgtEl>
                                          <p:spTgt spid="19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500"/>
                                        <p:tgtEl>
                                          <p:spTgt spid="19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91"/>
                                        </p:tgtEl>
                                        <p:attrNameLst>
                                          <p:attrName>style.visibility</p:attrName>
                                        </p:attrNameLst>
                                      </p:cBhvr>
                                      <p:to>
                                        <p:strVal val="visible"/>
                                      </p:to>
                                    </p:set>
                                    <p:anim calcmode="lin" valueType="num">
                                      <p:cBhvr additive="base">
                                        <p:cTn dur="500"/>
                                        <p:tgtEl>
                                          <p:spTgt spid="19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9"/>
                                        </p:tgtEl>
                                        <p:attrNameLst>
                                          <p:attrName>style.visibility</p:attrName>
                                        </p:attrNameLst>
                                      </p:cBhvr>
                                      <p:to>
                                        <p:strVal val="visible"/>
                                      </p:to>
                                    </p:set>
                                    <p:anim calcmode="lin" valueType="num">
                                      <p:cBhvr additive="base">
                                        <p:cTn dur="500"/>
                                        <p:tgtEl>
                                          <p:spTgt spid="18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4"/>
          <p:cNvSpPr txBox="1"/>
          <p:nvPr>
            <p:ph type="title"/>
          </p:nvPr>
        </p:nvSpPr>
        <p:spPr>
          <a:xfrm>
            <a:off x="0" y="0"/>
            <a:ext cx="7286644" cy="78579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C0000"/>
              </a:buClr>
              <a:buSzPts val="4400"/>
              <a:buFont typeface="Times New Roman"/>
              <a:buNone/>
            </a:pPr>
            <a:r>
              <a:rPr b="1" lang="en-IN">
                <a:solidFill>
                  <a:srgbClr val="CC0000"/>
                </a:solidFill>
                <a:latin typeface="Times New Roman"/>
                <a:ea typeface="Times New Roman"/>
                <a:cs typeface="Times New Roman"/>
                <a:sym typeface="Times New Roman"/>
              </a:rPr>
              <a:t>Contd.....</a:t>
            </a:r>
            <a:endParaRPr/>
          </a:p>
        </p:txBody>
      </p:sp>
      <p:sp>
        <p:nvSpPr>
          <p:cNvPr id="200" name="Google Shape;200;p14"/>
          <p:cNvSpPr txBox="1"/>
          <p:nvPr>
            <p:ph idx="1" type="body"/>
          </p:nvPr>
        </p:nvSpPr>
        <p:spPr>
          <a:xfrm>
            <a:off x="142844" y="1071546"/>
            <a:ext cx="8858312" cy="535785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3399"/>
              </a:buClr>
              <a:buSzPts val="3200"/>
              <a:buChar char="•"/>
            </a:pPr>
            <a:r>
              <a:rPr lang="en-IN">
                <a:solidFill>
                  <a:srgbClr val="003399"/>
                </a:solidFill>
                <a:latin typeface="Times New Roman"/>
                <a:ea typeface="Times New Roman"/>
                <a:cs typeface="Times New Roman"/>
                <a:sym typeface="Times New Roman"/>
              </a:rPr>
              <a:t>Embedded systems are also developed with the help of C language</a:t>
            </a:r>
            <a:endParaRPr/>
          </a:p>
        </p:txBody>
      </p:sp>
      <p:pic>
        <p:nvPicPr>
          <p:cNvPr descr="Image result for embedded systems" id="201" name="Google Shape;201;p14"/>
          <p:cNvPicPr preferRelativeResize="0"/>
          <p:nvPr/>
        </p:nvPicPr>
        <p:blipFill rotWithShape="1">
          <a:blip r:embed="rId3">
            <a:alphaModFix/>
          </a:blip>
          <a:srcRect b="0" l="0" r="0" t="0"/>
          <a:stretch/>
        </p:blipFill>
        <p:spPr>
          <a:xfrm>
            <a:off x="285720" y="2285992"/>
            <a:ext cx="3857652" cy="3896230"/>
          </a:xfrm>
          <a:prstGeom prst="rect">
            <a:avLst/>
          </a:prstGeom>
          <a:noFill/>
          <a:ln>
            <a:noFill/>
          </a:ln>
        </p:spPr>
      </p:pic>
      <p:pic>
        <p:nvPicPr>
          <p:cNvPr descr="Related image" id="202" name="Google Shape;202;p14"/>
          <p:cNvPicPr preferRelativeResize="0"/>
          <p:nvPr/>
        </p:nvPicPr>
        <p:blipFill rotWithShape="1">
          <a:blip r:embed="rId4">
            <a:alphaModFix/>
          </a:blip>
          <a:srcRect b="0" l="0" r="0" t="0"/>
          <a:stretch/>
        </p:blipFill>
        <p:spPr>
          <a:xfrm>
            <a:off x="4643438" y="2357430"/>
            <a:ext cx="4263693" cy="37147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0" st="0"/>
                                            </p:txEl>
                                          </p:spTgt>
                                        </p:tgtEl>
                                        <p:attrNameLst>
                                          <p:attrName>style.visibility</p:attrName>
                                        </p:attrNameLst>
                                      </p:cBhvr>
                                      <p:to>
                                        <p:strVal val="visible"/>
                                      </p:to>
                                    </p:set>
                                    <p:animEffect filter="fade" transition="in">
                                      <p:cBhvr>
                                        <p:cTn dur="500"/>
                                        <p:tgtEl>
                                          <p:spTgt spid="2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5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5"/>
          <p:cNvSpPr txBox="1"/>
          <p:nvPr>
            <p:ph type="title"/>
          </p:nvPr>
        </p:nvSpPr>
        <p:spPr>
          <a:xfrm>
            <a:off x="0" y="0"/>
            <a:ext cx="7286644" cy="78579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C0000"/>
              </a:buClr>
              <a:buSzPts val="4400"/>
              <a:buFont typeface="Times New Roman"/>
              <a:buNone/>
            </a:pPr>
            <a:r>
              <a:rPr b="1" lang="en-IN">
                <a:solidFill>
                  <a:srgbClr val="CC0000"/>
                </a:solidFill>
                <a:latin typeface="Times New Roman"/>
                <a:ea typeface="Times New Roman"/>
                <a:cs typeface="Times New Roman"/>
                <a:sym typeface="Times New Roman"/>
              </a:rPr>
              <a:t>Contd.....</a:t>
            </a:r>
            <a:endParaRPr/>
          </a:p>
        </p:txBody>
      </p:sp>
      <p:graphicFrame>
        <p:nvGraphicFramePr>
          <p:cNvPr id="208" name="Google Shape;208;p15"/>
          <p:cNvGraphicFramePr/>
          <p:nvPr/>
        </p:nvGraphicFramePr>
        <p:xfrm>
          <a:off x="142875" y="1071563"/>
          <a:ext cx="3000000" cy="3000000"/>
        </p:xfrm>
        <a:graphic>
          <a:graphicData uri="http://schemas.openxmlformats.org/drawingml/2006/table">
            <a:tbl>
              <a:tblPr bandRow="1" firstRow="1">
                <a:noFill/>
                <a:tableStyleId>{9E30E827-B14E-4483-A45C-99EBE8D6B881}</a:tableStyleId>
              </a:tblPr>
              <a:tblGrid>
                <a:gridCol w="4429125"/>
                <a:gridCol w="4429125"/>
              </a:tblGrid>
              <a:tr h="687600">
                <a:tc>
                  <a:txBody>
                    <a:bodyPr/>
                    <a:lstStyle/>
                    <a:p>
                      <a:pPr indent="-127000" lvl="0" marL="0" marR="0" rtl="0" algn="l">
                        <a:lnSpc>
                          <a:spcPct val="100000"/>
                        </a:lnSpc>
                        <a:spcBef>
                          <a:spcPts val="0"/>
                        </a:spcBef>
                        <a:spcAft>
                          <a:spcPts val="0"/>
                        </a:spcAft>
                        <a:buClr>
                          <a:srgbClr val="003399"/>
                        </a:buClr>
                        <a:buSzPts val="2000"/>
                        <a:buFont typeface="Arial"/>
                        <a:buChar char="•"/>
                      </a:pPr>
                      <a:r>
                        <a:rPr b="1" lang="en-IN" sz="2000">
                          <a:solidFill>
                            <a:srgbClr val="003399"/>
                          </a:solidFill>
                          <a:latin typeface="Times New Roman"/>
                          <a:ea typeface="Times New Roman"/>
                          <a:cs typeface="Times New Roman"/>
                          <a:sym typeface="Times New Roman"/>
                        </a:rPr>
                        <a:t>Git</a:t>
                      </a:r>
                      <a:endParaRPr/>
                    </a:p>
                    <a:p>
                      <a:pPr indent="0" lvl="0" marL="0" marR="0" rtl="0" algn="l">
                        <a:spcBef>
                          <a:spcPts val="0"/>
                        </a:spcBef>
                        <a:spcAft>
                          <a:spcPts val="0"/>
                        </a:spcAft>
                        <a:buClr>
                          <a:schemeClr val="dk1"/>
                        </a:buClr>
                        <a:buSzPts val="2000"/>
                        <a:buFont typeface="Arial"/>
                        <a:buNone/>
                      </a:pPr>
                      <a:r>
                        <a:t/>
                      </a:r>
                      <a:endParaRPr b="1" sz="2000">
                        <a:solidFill>
                          <a:srgbClr val="003399"/>
                        </a:solidFill>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Clr>
                          <a:schemeClr val="dk1"/>
                        </a:buClr>
                        <a:buSzPts val="2000"/>
                        <a:buFont typeface="Arial"/>
                        <a:buNone/>
                      </a:pPr>
                      <a:r>
                        <a:t/>
                      </a:r>
                      <a:endParaRPr b="1" sz="2000">
                        <a:solidFill>
                          <a:srgbClr val="003399"/>
                        </a:solidFill>
                        <a:latin typeface="Times New Roman"/>
                        <a:ea typeface="Times New Roman"/>
                        <a:cs typeface="Times New Roman"/>
                        <a:sym typeface="Times New Roman"/>
                      </a:endParaRPr>
                    </a:p>
                  </a:txBody>
                  <a:tcPr marT="45725" marB="45725" marR="91450" marL="91450"/>
                </a:tc>
              </a:tr>
              <a:tr h="687600">
                <a:tc>
                  <a:txBody>
                    <a:bodyPr/>
                    <a:lstStyle/>
                    <a:p>
                      <a:pPr indent="0" lvl="0" marL="0" marR="0" rtl="0" algn="l">
                        <a:spcBef>
                          <a:spcPts val="0"/>
                        </a:spcBef>
                        <a:spcAft>
                          <a:spcPts val="0"/>
                        </a:spcAft>
                        <a:buClr>
                          <a:schemeClr val="dk1"/>
                        </a:buClr>
                        <a:buSzPts val="2000"/>
                        <a:buFont typeface="Arial"/>
                        <a:buNone/>
                      </a:pPr>
                      <a:r>
                        <a:t/>
                      </a:r>
                      <a:endParaRPr b="1" sz="2000">
                        <a:solidFill>
                          <a:srgbClr val="003399"/>
                        </a:solidFill>
                        <a:latin typeface="Times New Roman"/>
                        <a:ea typeface="Times New Roman"/>
                        <a:cs typeface="Times New Roman"/>
                        <a:sym typeface="Times New Roman"/>
                      </a:endParaRPr>
                    </a:p>
                  </a:txBody>
                  <a:tcPr marT="45725" marB="45725" marR="91450" marL="91450"/>
                </a:tc>
                <a:tc>
                  <a:txBody>
                    <a:bodyPr/>
                    <a:lstStyle/>
                    <a:p>
                      <a:pPr indent="-127000" lvl="0" marL="0" marR="0" rtl="0" algn="l">
                        <a:spcBef>
                          <a:spcPts val="0"/>
                        </a:spcBef>
                        <a:spcAft>
                          <a:spcPts val="0"/>
                        </a:spcAft>
                        <a:buClr>
                          <a:srgbClr val="003399"/>
                        </a:buClr>
                        <a:buSzPts val="2000"/>
                        <a:buFont typeface="Arial"/>
                        <a:buChar char="•"/>
                      </a:pPr>
                      <a:r>
                        <a:rPr b="1" lang="en-IN" sz="2000">
                          <a:solidFill>
                            <a:srgbClr val="003399"/>
                          </a:solidFill>
                          <a:latin typeface="Times New Roman"/>
                          <a:ea typeface="Times New Roman"/>
                          <a:cs typeface="Times New Roman"/>
                          <a:sym typeface="Times New Roman"/>
                        </a:rPr>
                        <a:t>Microsoft Excel</a:t>
                      </a:r>
                      <a:endParaRPr/>
                    </a:p>
                    <a:p>
                      <a:pPr indent="0" lvl="0" marL="0" marR="0" rtl="0" algn="l">
                        <a:spcBef>
                          <a:spcPts val="0"/>
                        </a:spcBef>
                        <a:spcAft>
                          <a:spcPts val="0"/>
                        </a:spcAft>
                        <a:buClr>
                          <a:schemeClr val="dk1"/>
                        </a:buClr>
                        <a:buSzPts val="2000"/>
                        <a:buFont typeface="Arial"/>
                        <a:buNone/>
                      </a:pPr>
                      <a:r>
                        <a:t/>
                      </a:r>
                      <a:endParaRPr b="1" sz="2000">
                        <a:solidFill>
                          <a:srgbClr val="003399"/>
                        </a:solidFill>
                        <a:latin typeface="Times New Roman"/>
                        <a:ea typeface="Times New Roman"/>
                        <a:cs typeface="Times New Roman"/>
                        <a:sym typeface="Times New Roman"/>
                      </a:endParaRPr>
                    </a:p>
                  </a:txBody>
                  <a:tcPr marT="45725" marB="45725" marR="91450" marL="91450"/>
                </a:tc>
              </a:tr>
              <a:tr h="687600">
                <a:tc>
                  <a:txBody>
                    <a:bodyPr/>
                    <a:lstStyle/>
                    <a:p>
                      <a:pPr indent="-127000" lvl="0" marL="0" marR="0" rtl="0" algn="l">
                        <a:lnSpc>
                          <a:spcPct val="100000"/>
                        </a:lnSpc>
                        <a:spcBef>
                          <a:spcPts val="0"/>
                        </a:spcBef>
                        <a:spcAft>
                          <a:spcPts val="0"/>
                        </a:spcAft>
                        <a:buClr>
                          <a:srgbClr val="003399"/>
                        </a:buClr>
                        <a:buSzPts val="2000"/>
                        <a:buFont typeface="Arial"/>
                        <a:buChar char="•"/>
                      </a:pPr>
                      <a:r>
                        <a:rPr b="1" lang="en-IN" sz="2000">
                          <a:solidFill>
                            <a:srgbClr val="003399"/>
                          </a:solidFill>
                          <a:latin typeface="Times New Roman"/>
                          <a:ea typeface="Times New Roman"/>
                          <a:cs typeface="Times New Roman"/>
                          <a:sym typeface="Times New Roman"/>
                        </a:rPr>
                        <a:t>Oracle Database</a:t>
                      </a:r>
                      <a:endParaRPr/>
                    </a:p>
                    <a:p>
                      <a:pPr indent="0" lvl="0" marL="0" marR="0" rtl="0" algn="l">
                        <a:spcBef>
                          <a:spcPts val="0"/>
                        </a:spcBef>
                        <a:spcAft>
                          <a:spcPts val="0"/>
                        </a:spcAft>
                        <a:buClr>
                          <a:schemeClr val="dk1"/>
                        </a:buClr>
                        <a:buSzPts val="2000"/>
                        <a:buFont typeface="Arial"/>
                        <a:buNone/>
                      </a:pPr>
                      <a:r>
                        <a:t/>
                      </a:r>
                      <a:endParaRPr b="1" sz="2000">
                        <a:solidFill>
                          <a:srgbClr val="003399"/>
                        </a:solidFill>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Clr>
                          <a:schemeClr val="dk1"/>
                        </a:buClr>
                        <a:buSzPts val="2000"/>
                        <a:buFont typeface="Arial"/>
                        <a:buNone/>
                      </a:pPr>
                      <a:r>
                        <a:t/>
                      </a:r>
                      <a:endParaRPr b="1" sz="2000">
                        <a:solidFill>
                          <a:srgbClr val="003399"/>
                        </a:solidFill>
                        <a:latin typeface="Times New Roman"/>
                        <a:ea typeface="Times New Roman"/>
                        <a:cs typeface="Times New Roman"/>
                        <a:sym typeface="Times New Roman"/>
                      </a:endParaRPr>
                    </a:p>
                  </a:txBody>
                  <a:tcPr marT="45725" marB="45725" marR="91450" marL="91450"/>
                </a:tc>
              </a:tr>
              <a:tr h="687600">
                <a:tc>
                  <a:txBody>
                    <a:bodyPr/>
                    <a:lstStyle/>
                    <a:p>
                      <a:pPr indent="0" lvl="0" marL="0" marR="0" rtl="0" algn="l">
                        <a:spcBef>
                          <a:spcPts val="0"/>
                        </a:spcBef>
                        <a:spcAft>
                          <a:spcPts val="0"/>
                        </a:spcAft>
                        <a:buClr>
                          <a:schemeClr val="dk1"/>
                        </a:buClr>
                        <a:buSzPts val="2000"/>
                        <a:buFont typeface="Arial"/>
                        <a:buNone/>
                      </a:pPr>
                      <a:r>
                        <a:t/>
                      </a:r>
                      <a:endParaRPr b="1" sz="2000">
                        <a:solidFill>
                          <a:srgbClr val="003399"/>
                        </a:solidFill>
                        <a:latin typeface="Times New Roman"/>
                        <a:ea typeface="Times New Roman"/>
                        <a:cs typeface="Times New Roman"/>
                        <a:sym typeface="Times New Roman"/>
                      </a:endParaRPr>
                    </a:p>
                  </a:txBody>
                  <a:tcPr marT="45725" marB="45725" marR="91450" marL="91450"/>
                </a:tc>
                <a:tc>
                  <a:txBody>
                    <a:bodyPr/>
                    <a:lstStyle/>
                    <a:p>
                      <a:pPr indent="-127000" lvl="0" marL="0" marR="0" rtl="0" algn="l">
                        <a:spcBef>
                          <a:spcPts val="0"/>
                        </a:spcBef>
                        <a:spcAft>
                          <a:spcPts val="0"/>
                        </a:spcAft>
                        <a:buClr>
                          <a:srgbClr val="003399"/>
                        </a:buClr>
                        <a:buSzPts val="2000"/>
                        <a:buFont typeface="Arial"/>
                        <a:buChar char="•"/>
                      </a:pPr>
                      <a:r>
                        <a:rPr b="1" lang="en-IN" sz="2000">
                          <a:solidFill>
                            <a:srgbClr val="003399"/>
                          </a:solidFill>
                          <a:latin typeface="Times New Roman"/>
                          <a:ea typeface="Times New Roman"/>
                          <a:cs typeface="Times New Roman"/>
                          <a:sym typeface="Times New Roman"/>
                        </a:rPr>
                        <a:t>MySql</a:t>
                      </a:r>
                      <a:endParaRPr b="1" sz="2000">
                        <a:solidFill>
                          <a:srgbClr val="003399"/>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000"/>
                        <a:buFont typeface="Arial"/>
                        <a:buNone/>
                      </a:pPr>
                      <a:r>
                        <a:t/>
                      </a:r>
                      <a:endParaRPr b="1" sz="2000">
                        <a:solidFill>
                          <a:srgbClr val="003399"/>
                        </a:solidFill>
                        <a:latin typeface="Times New Roman"/>
                        <a:ea typeface="Times New Roman"/>
                        <a:cs typeface="Times New Roman"/>
                        <a:sym typeface="Times New Roman"/>
                      </a:endParaRPr>
                    </a:p>
                  </a:txBody>
                  <a:tcPr marT="45725" marB="45725" marR="91450" marL="91450"/>
                </a:tc>
              </a:tr>
              <a:tr h="687600">
                <a:tc>
                  <a:txBody>
                    <a:bodyPr/>
                    <a:lstStyle/>
                    <a:p>
                      <a:pPr indent="-127000" lvl="0" marL="0" marR="0" rtl="0" algn="l">
                        <a:lnSpc>
                          <a:spcPct val="100000"/>
                        </a:lnSpc>
                        <a:spcBef>
                          <a:spcPts val="0"/>
                        </a:spcBef>
                        <a:spcAft>
                          <a:spcPts val="0"/>
                        </a:spcAft>
                        <a:buClr>
                          <a:srgbClr val="003399"/>
                        </a:buClr>
                        <a:buSzPts val="2000"/>
                        <a:buFont typeface="Arial"/>
                        <a:buChar char="•"/>
                      </a:pPr>
                      <a:r>
                        <a:rPr b="1" lang="en-IN" sz="2000">
                          <a:solidFill>
                            <a:srgbClr val="003399"/>
                          </a:solidFill>
                          <a:latin typeface="Times New Roman"/>
                          <a:ea typeface="Times New Roman"/>
                          <a:cs typeface="Times New Roman"/>
                          <a:sym typeface="Times New Roman"/>
                        </a:rPr>
                        <a:t>Linux</a:t>
                      </a:r>
                      <a:endParaRPr/>
                    </a:p>
                    <a:p>
                      <a:pPr indent="0" lvl="0" marL="0" marR="0" rtl="0" algn="l">
                        <a:spcBef>
                          <a:spcPts val="0"/>
                        </a:spcBef>
                        <a:spcAft>
                          <a:spcPts val="0"/>
                        </a:spcAft>
                        <a:buClr>
                          <a:schemeClr val="dk1"/>
                        </a:buClr>
                        <a:buSzPts val="2000"/>
                        <a:buFont typeface="Arial"/>
                        <a:buNone/>
                      </a:pPr>
                      <a:r>
                        <a:t/>
                      </a:r>
                      <a:endParaRPr b="1" sz="2000">
                        <a:solidFill>
                          <a:srgbClr val="003399"/>
                        </a:solidFill>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Clr>
                          <a:schemeClr val="dk1"/>
                        </a:buClr>
                        <a:buSzPts val="2000"/>
                        <a:buFont typeface="Arial"/>
                        <a:buNone/>
                      </a:pPr>
                      <a:r>
                        <a:t/>
                      </a:r>
                      <a:endParaRPr b="1" sz="2000">
                        <a:solidFill>
                          <a:srgbClr val="003399"/>
                        </a:solidFill>
                        <a:latin typeface="Times New Roman"/>
                        <a:ea typeface="Times New Roman"/>
                        <a:cs typeface="Times New Roman"/>
                        <a:sym typeface="Times New Roman"/>
                      </a:endParaRPr>
                    </a:p>
                  </a:txBody>
                  <a:tcPr marT="45725" marB="45725" marR="91450" marL="91450"/>
                </a:tc>
              </a:tr>
              <a:tr h="687600">
                <a:tc>
                  <a:txBody>
                    <a:bodyPr/>
                    <a:lstStyle/>
                    <a:p>
                      <a:pPr indent="0" lvl="0" marL="0" marR="0" rtl="0" algn="l">
                        <a:spcBef>
                          <a:spcPts val="0"/>
                        </a:spcBef>
                        <a:spcAft>
                          <a:spcPts val="0"/>
                        </a:spcAft>
                        <a:buClr>
                          <a:schemeClr val="dk1"/>
                        </a:buClr>
                        <a:buSzPts val="2000"/>
                        <a:buFont typeface="Arial"/>
                        <a:buNone/>
                      </a:pPr>
                      <a:r>
                        <a:t/>
                      </a:r>
                      <a:endParaRPr b="1" sz="2000">
                        <a:solidFill>
                          <a:srgbClr val="003399"/>
                        </a:solidFill>
                        <a:latin typeface="Times New Roman"/>
                        <a:ea typeface="Times New Roman"/>
                        <a:cs typeface="Times New Roman"/>
                        <a:sym typeface="Times New Roman"/>
                      </a:endParaRPr>
                    </a:p>
                  </a:txBody>
                  <a:tcPr marT="45725" marB="45725" marR="91450" marL="91450"/>
                </a:tc>
                <a:tc>
                  <a:txBody>
                    <a:bodyPr/>
                    <a:lstStyle/>
                    <a:p>
                      <a:pPr indent="-127000" lvl="0" marL="0" marR="0" rtl="0" algn="l">
                        <a:spcBef>
                          <a:spcPts val="0"/>
                        </a:spcBef>
                        <a:spcAft>
                          <a:spcPts val="0"/>
                        </a:spcAft>
                        <a:buClr>
                          <a:srgbClr val="003399"/>
                        </a:buClr>
                        <a:buSzPts val="2000"/>
                        <a:buFont typeface="Arial"/>
                        <a:buChar char="•"/>
                      </a:pPr>
                      <a:r>
                        <a:rPr b="1" lang="en-IN" sz="2000">
                          <a:solidFill>
                            <a:srgbClr val="003399"/>
                          </a:solidFill>
                          <a:latin typeface="Times New Roman"/>
                          <a:ea typeface="Times New Roman"/>
                          <a:cs typeface="Times New Roman"/>
                          <a:sym typeface="Times New Roman"/>
                        </a:rPr>
                        <a:t>Unix</a:t>
                      </a:r>
                      <a:endParaRPr/>
                    </a:p>
                    <a:p>
                      <a:pPr indent="0" lvl="0" marL="0" marR="0" rtl="0" algn="l">
                        <a:spcBef>
                          <a:spcPts val="0"/>
                        </a:spcBef>
                        <a:spcAft>
                          <a:spcPts val="0"/>
                        </a:spcAft>
                        <a:buClr>
                          <a:schemeClr val="dk1"/>
                        </a:buClr>
                        <a:buSzPts val="2000"/>
                        <a:buFont typeface="Arial"/>
                        <a:buNone/>
                      </a:pPr>
                      <a:r>
                        <a:t/>
                      </a:r>
                      <a:endParaRPr b="1" sz="2000">
                        <a:solidFill>
                          <a:srgbClr val="003399"/>
                        </a:solidFill>
                        <a:latin typeface="Times New Roman"/>
                        <a:ea typeface="Times New Roman"/>
                        <a:cs typeface="Times New Roman"/>
                        <a:sym typeface="Times New Roman"/>
                      </a:endParaRPr>
                    </a:p>
                  </a:txBody>
                  <a:tcPr marT="45725" marB="45725" marR="91450" marL="91450"/>
                </a:tc>
              </a:tr>
              <a:tr h="687600">
                <a:tc>
                  <a:txBody>
                    <a:bodyPr/>
                    <a:lstStyle/>
                    <a:p>
                      <a:pPr indent="-127000" lvl="0" marL="0" marR="0" rtl="0" algn="l">
                        <a:lnSpc>
                          <a:spcPct val="100000"/>
                        </a:lnSpc>
                        <a:spcBef>
                          <a:spcPts val="0"/>
                        </a:spcBef>
                        <a:spcAft>
                          <a:spcPts val="0"/>
                        </a:spcAft>
                        <a:buClr>
                          <a:srgbClr val="003399"/>
                        </a:buClr>
                        <a:buSzPts val="2000"/>
                        <a:buFont typeface="Arial"/>
                        <a:buChar char="•"/>
                      </a:pPr>
                      <a:r>
                        <a:rPr b="1" lang="en-IN" sz="2000">
                          <a:solidFill>
                            <a:srgbClr val="003399"/>
                          </a:solidFill>
                          <a:latin typeface="Times New Roman"/>
                          <a:ea typeface="Times New Roman"/>
                          <a:cs typeface="Times New Roman"/>
                          <a:sym typeface="Times New Roman"/>
                        </a:rPr>
                        <a:t>Android</a:t>
                      </a:r>
                      <a:endParaRPr/>
                    </a:p>
                    <a:p>
                      <a:pPr indent="0" lvl="0" marL="0" marR="0" rtl="0" algn="l">
                        <a:spcBef>
                          <a:spcPts val="0"/>
                        </a:spcBef>
                        <a:spcAft>
                          <a:spcPts val="0"/>
                        </a:spcAft>
                        <a:buClr>
                          <a:schemeClr val="dk1"/>
                        </a:buClr>
                        <a:buSzPts val="2000"/>
                        <a:buFont typeface="Arial"/>
                        <a:buNone/>
                      </a:pPr>
                      <a:r>
                        <a:t/>
                      </a:r>
                      <a:endParaRPr b="1" sz="2000">
                        <a:solidFill>
                          <a:srgbClr val="003399"/>
                        </a:solidFill>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Clr>
                          <a:schemeClr val="dk1"/>
                        </a:buClr>
                        <a:buSzPts val="2000"/>
                        <a:buFont typeface="Arial"/>
                        <a:buNone/>
                      </a:pPr>
                      <a:r>
                        <a:t/>
                      </a:r>
                      <a:endParaRPr b="1" sz="2000">
                        <a:solidFill>
                          <a:srgbClr val="003399"/>
                        </a:solidFill>
                        <a:latin typeface="Times New Roman"/>
                        <a:ea typeface="Times New Roman"/>
                        <a:cs typeface="Times New Roman"/>
                        <a:sym typeface="Times New Roman"/>
                      </a:endParaRPr>
                    </a:p>
                  </a:txBody>
                  <a:tcPr marT="45725" marB="45725" marR="91450" marL="91450"/>
                </a:tc>
              </a:tr>
              <a:tr h="687600">
                <a:tc>
                  <a:txBody>
                    <a:bodyPr/>
                    <a:lstStyle/>
                    <a:p>
                      <a:pPr indent="0" lvl="0" marL="0" marR="0" rtl="0" algn="l">
                        <a:spcBef>
                          <a:spcPts val="0"/>
                        </a:spcBef>
                        <a:spcAft>
                          <a:spcPts val="0"/>
                        </a:spcAft>
                        <a:buClr>
                          <a:schemeClr val="dk1"/>
                        </a:buClr>
                        <a:buSzPts val="2400"/>
                        <a:buFont typeface="Arial"/>
                        <a:buNone/>
                      </a:pPr>
                      <a:r>
                        <a:t/>
                      </a:r>
                      <a:endParaRPr b="1" sz="2400">
                        <a:solidFill>
                          <a:srgbClr val="003399"/>
                        </a:solidFill>
                        <a:latin typeface="Times New Roman"/>
                        <a:ea typeface="Times New Roman"/>
                        <a:cs typeface="Times New Roman"/>
                        <a:sym typeface="Times New Roman"/>
                      </a:endParaRPr>
                    </a:p>
                  </a:txBody>
                  <a:tcPr marT="45725" marB="45725" marR="91450" marL="91450"/>
                </a:tc>
                <a:tc>
                  <a:txBody>
                    <a:bodyPr/>
                    <a:lstStyle/>
                    <a:p>
                      <a:pPr indent="-127000" lvl="0" marL="0" marR="0" rtl="0" algn="l">
                        <a:spcBef>
                          <a:spcPts val="0"/>
                        </a:spcBef>
                        <a:spcAft>
                          <a:spcPts val="0"/>
                        </a:spcAft>
                        <a:buClr>
                          <a:srgbClr val="003399"/>
                        </a:buClr>
                        <a:buSzPts val="2000"/>
                        <a:buFont typeface="Arial"/>
                        <a:buChar char="•"/>
                      </a:pPr>
                      <a:r>
                        <a:rPr b="1" lang="en-IN" sz="2000">
                          <a:solidFill>
                            <a:srgbClr val="003399"/>
                          </a:solidFill>
                          <a:latin typeface="Times New Roman"/>
                          <a:ea typeface="Times New Roman"/>
                          <a:cs typeface="Times New Roman"/>
                          <a:sym typeface="Times New Roman"/>
                        </a:rPr>
                        <a:t>Google </a:t>
                      </a:r>
                      <a:endParaRPr/>
                    </a:p>
                    <a:p>
                      <a:pPr indent="0" lvl="0" marL="0" marR="0" rtl="0" algn="l">
                        <a:spcBef>
                          <a:spcPts val="0"/>
                        </a:spcBef>
                        <a:spcAft>
                          <a:spcPts val="0"/>
                        </a:spcAft>
                        <a:buClr>
                          <a:schemeClr val="dk1"/>
                        </a:buClr>
                        <a:buSzPts val="2000"/>
                        <a:buFont typeface="Arial"/>
                        <a:buNone/>
                      </a:pPr>
                      <a:r>
                        <a:t/>
                      </a:r>
                      <a:endParaRPr b="1" sz="2000">
                        <a:solidFill>
                          <a:srgbClr val="003399"/>
                        </a:solidFill>
                        <a:latin typeface="Times New Roman"/>
                        <a:ea typeface="Times New Roman"/>
                        <a:cs typeface="Times New Roman"/>
                        <a:sym typeface="Times New Roman"/>
                      </a:endParaRPr>
                    </a:p>
                  </a:txBody>
                  <a:tcPr marT="45725" marB="45725" marR="91450" marL="91450"/>
                </a:tc>
              </a:tr>
            </a:tbl>
          </a:graphicData>
        </a:graphic>
      </p:graphicFrame>
      <p:pic>
        <p:nvPicPr>
          <p:cNvPr descr="Image result for git logo" id="209" name="Google Shape;209;p15"/>
          <p:cNvPicPr preferRelativeResize="0"/>
          <p:nvPr/>
        </p:nvPicPr>
        <p:blipFill rotWithShape="1">
          <a:blip r:embed="rId3">
            <a:alphaModFix/>
          </a:blip>
          <a:srcRect b="0" l="0" r="0" t="0"/>
          <a:stretch/>
        </p:blipFill>
        <p:spPr>
          <a:xfrm>
            <a:off x="1285852" y="1071546"/>
            <a:ext cx="1000132" cy="642942"/>
          </a:xfrm>
          <a:prstGeom prst="rect">
            <a:avLst/>
          </a:prstGeom>
          <a:noFill/>
          <a:ln>
            <a:noFill/>
          </a:ln>
        </p:spPr>
      </p:pic>
      <p:pic>
        <p:nvPicPr>
          <p:cNvPr descr="Image result for microsoft excel logo" id="210" name="Google Shape;210;p15"/>
          <p:cNvPicPr preferRelativeResize="0"/>
          <p:nvPr/>
        </p:nvPicPr>
        <p:blipFill rotWithShape="1">
          <a:blip r:embed="rId4">
            <a:alphaModFix/>
          </a:blip>
          <a:srcRect b="0" l="0" r="0" t="0"/>
          <a:stretch/>
        </p:blipFill>
        <p:spPr>
          <a:xfrm>
            <a:off x="6500826" y="1785926"/>
            <a:ext cx="928694" cy="642941"/>
          </a:xfrm>
          <a:prstGeom prst="rect">
            <a:avLst/>
          </a:prstGeom>
          <a:noFill/>
          <a:ln>
            <a:noFill/>
          </a:ln>
        </p:spPr>
      </p:pic>
      <p:pic>
        <p:nvPicPr>
          <p:cNvPr descr="Image result for oracle logo" id="211" name="Google Shape;211;p15"/>
          <p:cNvPicPr preferRelativeResize="0"/>
          <p:nvPr/>
        </p:nvPicPr>
        <p:blipFill rotWithShape="1">
          <a:blip r:embed="rId5">
            <a:alphaModFix/>
          </a:blip>
          <a:srcRect b="0" l="0" r="0" t="0"/>
          <a:stretch/>
        </p:blipFill>
        <p:spPr>
          <a:xfrm>
            <a:off x="2214546" y="2571744"/>
            <a:ext cx="1470543" cy="500066"/>
          </a:xfrm>
          <a:prstGeom prst="rect">
            <a:avLst/>
          </a:prstGeom>
          <a:noFill/>
          <a:ln>
            <a:noFill/>
          </a:ln>
        </p:spPr>
      </p:pic>
      <p:pic>
        <p:nvPicPr>
          <p:cNvPr descr="Image result for my sql logo" id="212" name="Google Shape;212;p15"/>
          <p:cNvPicPr preferRelativeResize="0"/>
          <p:nvPr/>
        </p:nvPicPr>
        <p:blipFill rotWithShape="1">
          <a:blip r:embed="rId6">
            <a:alphaModFix/>
          </a:blip>
          <a:srcRect b="0" l="0" r="0" t="0"/>
          <a:stretch/>
        </p:blipFill>
        <p:spPr>
          <a:xfrm>
            <a:off x="5500694" y="3214686"/>
            <a:ext cx="2057420" cy="642942"/>
          </a:xfrm>
          <a:prstGeom prst="rect">
            <a:avLst/>
          </a:prstGeom>
          <a:noFill/>
          <a:ln>
            <a:noFill/>
          </a:ln>
        </p:spPr>
      </p:pic>
      <p:pic>
        <p:nvPicPr>
          <p:cNvPr descr="Related image" id="213" name="Google Shape;213;p15"/>
          <p:cNvPicPr preferRelativeResize="0"/>
          <p:nvPr/>
        </p:nvPicPr>
        <p:blipFill rotWithShape="1">
          <a:blip r:embed="rId7">
            <a:alphaModFix/>
          </a:blip>
          <a:srcRect b="0" l="0" r="0" t="0"/>
          <a:stretch/>
        </p:blipFill>
        <p:spPr>
          <a:xfrm>
            <a:off x="1071538" y="3929066"/>
            <a:ext cx="1668205" cy="642942"/>
          </a:xfrm>
          <a:prstGeom prst="rect">
            <a:avLst/>
          </a:prstGeom>
          <a:noFill/>
          <a:ln>
            <a:noFill/>
          </a:ln>
        </p:spPr>
      </p:pic>
      <p:pic>
        <p:nvPicPr>
          <p:cNvPr descr="Image result for unix" id="214" name="Google Shape;214;p15"/>
          <p:cNvPicPr preferRelativeResize="0"/>
          <p:nvPr/>
        </p:nvPicPr>
        <p:blipFill rotWithShape="1">
          <a:blip r:embed="rId8">
            <a:alphaModFix/>
          </a:blip>
          <a:srcRect b="0" l="0" r="0" t="0"/>
          <a:stretch/>
        </p:blipFill>
        <p:spPr>
          <a:xfrm>
            <a:off x="6000760" y="4643446"/>
            <a:ext cx="1740060" cy="628510"/>
          </a:xfrm>
          <a:prstGeom prst="rect">
            <a:avLst/>
          </a:prstGeom>
          <a:noFill/>
          <a:ln>
            <a:noFill/>
          </a:ln>
        </p:spPr>
      </p:pic>
      <p:pic>
        <p:nvPicPr>
          <p:cNvPr descr="Image result for android logo" id="215" name="Google Shape;215;p15"/>
          <p:cNvPicPr preferRelativeResize="0"/>
          <p:nvPr/>
        </p:nvPicPr>
        <p:blipFill rotWithShape="1">
          <a:blip r:embed="rId9">
            <a:alphaModFix/>
          </a:blip>
          <a:srcRect b="0" l="0" r="0" t="0"/>
          <a:stretch/>
        </p:blipFill>
        <p:spPr>
          <a:xfrm>
            <a:off x="1428728" y="5286388"/>
            <a:ext cx="1285884" cy="631952"/>
          </a:xfrm>
          <a:prstGeom prst="rect">
            <a:avLst/>
          </a:prstGeom>
          <a:noFill/>
          <a:ln>
            <a:noFill/>
          </a:ln>
        </p:spPr>
      </p:pic>
      <p:pic>
        <p:nvPicPr>
          <p:cNvPr descr="Related image" id="216" name="Google Shape;216;p15"/>
          <p:cNvPicPr preferRelativeResize="0"/>
          <p:nvPr/>
        </p:nvPicPr>
        <p:blipFill rotWithShape="1">
          <a:blip r:embed="rId10">
            <a:alphaModFix/>
          </a:blip>
          <a:srcRect b="0" l="0" r="0" t="0"/>
          <a:stretch/>
        </p:blipFill>
        <p:spPr>
          <a:xfrm>
            <a:off x="5857884" y="5929330"/>
            <a:ext cx="2786082" cy="7143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5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5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6"/>
          <p:cNvSpPr txBox="1"/>
          <p:nvPr>
            <p:ph type="title"/>
          </p:nvPr>
        </p:nvSpPr>
        <p:spPr>
          <a:xfrm>
            <a:off x="0" y="0"/>
            <a:ext cx="7286644" cy="78579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C0000"/>
              </a:buClr>
              <a:buSzPts val="4400"/>
              <a:buFont typeface="Times New Roman"/>
              <a:buNone/>
            </a:pPr>
            <a:r>
              <a:rPr b="1" lang="en-IN">
                <a:solidFill>
                  <a:srgbClr val="CC0000"/>
                </a:solidFill>
                <a:latin typeface="Times New Roman"/>
                <a:ea typeface="Times New Roman"/>
                <a:cs typeface="Times New Roman"/>
                <a:sym typeface="Times New Roman"/>
              </a:rPr>
              <a:t>MNCs </a:t>
            </a:r>
            <a:endParaRPr/>
          </a:p>
        </p:txBody>
      </p:sp>
      <p:pic>
        <p:nvPicPr>
          <p:cNvPr descr="Image result for apple logo" id="222" name="Google Shape;222;p16"/>
          <p:cNvPicPr preferRelativeResize="0"/>
          <p:nvPr/>
        </p:nvPicPr>
        <p:blipFill rotWithShape="1">
          <a:blip r:embed="rId3">
            <a:alphaModFix/>
          </a:blip>
          <a:srcRect b="0" l="0" r="0" t="0"/>
          <a:stretch/>
        </p:blipFill>
        <p:spPr>
          <a:xfrm>
            <a:off x="785786" y="2285992"/>
            <a:ext cx="1285884" cy="1143008"/>
          </a:xfrm>
          <a:prstGeom prst="rect">
            <a:avLst/>
          </a:prstGeom>
          <a:noFill/>
          <a:ln>
            <a:noFill/>
          </a:ln>
        </p:spPr>
      </p:pic>
      <p:pic>
        <p:nvPicPr>
          <p:cNvPr descr="Image result for nvidia logo" id="223" name="Google Shape;223;p16"/>
          <p:cNvPicPr preferRelativeResize="0"/>
          <p:nvPr/>
        </p:nvPicPr>
        <p:blipFill rotWithShape="1">
          <a:blip r:embed="rId4">
            <a:alphaModFix/>
          </a:blip>
          <a:srcRect b="0" l="0" r="0" t="0"/>
          <a:stretch/>
        </p:blipFill>
        <p:spPr>
          <a:xfrm>
            <a:off x="0" y="3500438"/>
            <a:ext cx="2143140" cy="1357323"/>
          </a:xfrm>
          <a:prstGeom prst="rect">
            <a:avLst/>
          </a:prstGeom>
          <a:noFill/>
          <a:ln>
            <a:noFill/>
          </a:ln>
        </p:spPr>
      </p:pic>
      <p:pic>
        <p:nvPicPr>
          <p:cNvPr descr="Image result for vmware logo" id="224" name="Google Shape;224;p16"/>
          <p:cNvPicPr preferRelativeResize="0"/>
          <p:nvPr/>
        </p:nvPicPr>
        <p:blipFill rotWithShape="1">
          <a:blip r:embed="rId5">
            <a:alphaModFix/>
          </a:blip>
          <a:srcRect b="0" l="0" r="0" t="0"/>
          <a:stretch/>
        </p:blipFill>
        <p:spPr>
          <a:xfrm>
            <a:off x="7429488" y="3143248"/>
            <a:ext cx="1714512" cy="1143008"/>
          </a:xfrm>
          <a:prstGeom prst="rect">
            <a:avLst/>
          </a:prstGeom>
          <a:noFill/>
          <a:ln>
            <a:noFill/>
          </a:ln>
        </p:spPr>
      </p:pic>
      <p:pic>
        <p:nvPicPr>
          <p:cNvPr descr="Image result for AMD logo" id="225" name="Google Shape;225;p16"/>
          <p:cNvPicPr preferRelativeResize="0"/>
          <p:nvPr/>
        </p:nvPicPr>
        <p:blipFill rotWithShape="1">
          <a:blip r:embed="rId6">
            <a:alphaModFix/>
          </a:blip>
          <a:srcRect b="0" l="0" r="0" t="0"/>
          <a:stretch/>
        </p:blipFill>
        <p:spPr>
          <a:xfrm>
            <a:off x="7286643" y="4500570"/>
            <a:ext cx="1764473" cy="1071570"/>
          </a:xfrm>
          <a:prstGeom prst="rect">
            <a:avLst/>
          </a:prstGeom>
          <a:noFill/>
          <a:ln>
            <a:noFill/>
          </a:ln>
        </p:spPr>
      </p:pic>
      <p:pic>
        <p:nvPicPr>
          <p:cNvPr descr="Image result for memsql logo" id="226" name="Google Shape;226;p16"/>
          <p:cNvPicPr preferRelativeResize="0"/>
          <p:nvPr/>
        </p:nvPicPr>
        <p:blipFill rotWithShape="1">
          <a:blip r:embed="rId7">
            <a:alphaModFix/>
          </a:blip>
          <a:srcRect b="0" l="0" r="0" t="0"/>
          <a:stretch/>
        </p:blipFill>
        <p:spPr>
          <a:xfrm>
            <a:off x="2428860" y="5429264"/>
            <a:ext cx="2143140" cy="928694"/>
          </a:xfrm>
          <a:prstGeom prst="rect">
            <a:avLst/>
          </a:prstGeom>
          <a:noFill/>
          <a:ln>
            <a:noFill/>
          </a:ln>
        </p:spPr>
      </p:pic>
      <p:pic>
        <p:nvPicPr>
          <p:cNvPr descr="Image result for microsoft logo" id="227" name="Google Shape;227;p16"/>
          <p:cNvPicPr preferRelativeResize="0"/>
          <p:nvPr/>
        </p:nvPicPr>
        <p:blipFill rotWithShape="1">
          <a:blip r:embed="rId8">
            <a:alphaModFix/>
          </a:blip>
          <a:srcRect b="0" l="0" r="0" t="0"/>
          <a:stretch/>
        </p:blipFill>
        <p:spPr>
          <a:xfrm>
            <a:off x="1357290" y="1571612"/>
            <a:ext cx="2309465" cy="585754"/>
          </a:xfrm>
          <a:prstGeom prst="rect">
            <a:avLst/>
          </a:prstGeom>
          <a:noFill/>
          <a:ln>
            <a:noFill/>
          </a:ln>
        </p:spPr>
      </p:pic>
      <p:pic>
        <p:nvPicPr>
          <p:cNvPr descr="Image result for amazon logo" id="228" name="Google Shape;228;p16"/>
          <p:cNvPicPr preferRelativeResize="0"/>
          <p:nvPr/>
        </p:nvPicPr>
        <p:blipFill rotWithShape="1">
          <a:blip r:embed="rId9">
            <a:alphaModFix/>
          </a:blip>
          <a:srcRect b="0" l="0" r="0" t="0"/>
          <a:stretch/>
        </p:blipFill>
        <p:spPr>
          <a:xfrm>
            <a:off x="5214942" y="1500174"/>
            <a:ext cx="2357454" cy="863772"/>
          </a:xfrm>
          <a:prstGeom prst="rect">
            <a:avLst/>
          </a:prstGeom>
          <a:noFill/>
          <a:ln>
            <a:noFill/>
          </a:ln>
        </p:spPr>
      </p:pic>
      <p:sp>
        <p:nvSpPr>
          <p:cNvPr id="229" name="Google Shape;229;p16"/>
          <p:cNvSpPr/>
          <p:nvPr/>
        </p:nvSpPr>
        <p:spPr>
          <a:xfrm>
            <a:off x="0" y="928670"/>
            <a:ext cx="9144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2800">
                <a:solidFill>
                  <a:srgbClr val="CC0000"/>
                </a:solidFill>
                <a:latin typeface="Times New Roman"/>
                <a:ea typeface="Times New Roman"/>
                <a:cs typeface="Times New Roman"/>
                <a:sym typeface="Times New Roman"/>
              </a:rPr>
              <a:t>Top rated Companies which has a dearth of C programmers</a:t>
            </a:r>
            <a:endParaRPr/>
          </a:p>
        </p:txBody>
      </p:sp>
      <p:pic>
        <p:nvPicPr>
          <p:cNvPr descr="Image result for intel logo" id="230" name="Google Shape;230;p16"/>
          <p:cNvPicPr preferRelativeResize="0"/>
          <p:nvPr/>
        </p:nvPicPr>
        <p:blipFill rotWithShape="1">
          <a:blip r:embed="rId10">
            <a:alphaModFix/>
          </a:blip>
          <a:srcRect b="0" l="0" r="0" t="0"/>
          <a:stretch/>
        </p:blipFill>
        <p:spPr>
          <a:xfrm>
            <a:off x="6786578" y="2143116"/>
            <a:ext cx="1428760" cy="857255"/>
          </a:xfrm>
          <a:prstGeom prst="rect">
            <a:avLst/>
          </a:prstGeom>
          <a:noFill/>
          <a:ln>
            <a:noFill/>
          </a:ln>
        </p:spPr>
      </p:pic>
      <p:pic>
        <p:nvPicPr>
          <p:cNvPr descr="Image result for yahoo logo" id="231" name="Google Shape;231;p16"/>
          <p:cNvPicPr preferRelativeResize="0"/>
          <p:nvPr/>
        </p:nvPicPr>
        <p:blipFill rotWithShape="1">
          <a:blip r:embed="rId11">
            <a:alphaModFix/>
          </a:blip>
          <a:srcRect b="0" l="0" r="0" t="0"/>
          <a:stretch/>
        </p:blipFill>
        <p:spPr>
          <a:xfrm>
            <a:off x="4857752" y="5357826"/>
            <a:ext cx="2357454" cy="714356"/>
          </a:xfrm>
          <a:prstGeom prst="rect">
            <a:avLst/>
          </a:prstGeom>
          <a:noFill/>
          <a:ln>
            <a:noFill/>
          </a:ln>
        </p:spPr>
      </p:pic>
      <p:pic>
        <p:nvPicPr>
          <p:cNvPr descr="Image result for red hat" id="232" name="Google Shape;232;p16"/>
          <p:cNvPicPr preferRelativeResize="0"/>
          <p:nvPr/>
        </p:nvPicPr>
        <p:blipFill rotWithShape="1">
          <a:blip r:embed="rId12">
            <a:alphaModFix/>
          </a:blip>
          <a:srcRect b="0" l="0" r="0" t="0"/>
          <a:stretch/>
        </p:blipFill>
        <p:spPr>
          <a:xfrm>
            <a:off x="857224" y="4786322"/>
            <a:ext cx="1428760" cy="1080500"/>
          </a:xfrm>
          <a:prstGeom prst="rect">
            <a:avLst/>
          </a:prstGeom>
          <a:noFill/>
          <a:ln>
            <a:noFill/>
          </a:ln>
        </p:spPr>
      </p:pic>
      <p:pic>
        <p:nvPicPr>
          <p:cNvPr descr="Image result for Facebook logo" id="233" name="Google Shape;233;p16"/>
          <p:cNvPicPr preferRelativeResize="0"/>
          <p:nvPr/>
        </p:nvPicPr>
        <p:blipFill rotWithShape="1">
          <a:blip r:embed="rId13">
            <a:alphaModFix/>
          </a:blip>
          <a:srcRect b="0" l="0" r="0" t="0"/>
          <a:stretch/>
        </p:blipFill>
        <p:spPr>
          <a:xfrm>
            <a:off x="3857620" y="1428736"/>
            <a:ext cx="1214446" cy="937912"/>
          </a:xfrm>
          <a:prstGeom prst="rect">
            <a:avLst/>
          </a:prstGeom>
          <a:noFill/>
          <a:ln>
            <a:noFill/>
          </a:ln>
        </p:spPr>
      </p:pic>
      <p:pic>
        <p:nvPicPr>
          <p:cNvPr descr="Related image" id="234" name="Google Shape;234;p16"/>
          <p:cNvPicPr preferRelativeResize="0"/>
          <p:nvPr/>
        </p:nvPicPr>
        <p:blipFill rotWithShape="1">
          <a:blip r:embed="rId14">
            <a:alphaModFix/>
          </a:blip>
          <a:srcRect b="0" l="0" r="0" t="0"/>
          <a:stretch/>
        </p:blipFill>
        <p:spPr>
          <a:xfrm>
            <a:off x="2285984" y="2714620"/>
            <a:ext cx="4214842" cy="27146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5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5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7"/>
          <p:cNvSpPr txBox="1"/>
          <p:nvPr>
            <p:ph type="title"/>
          </p:nvPr>
        </p:nvSpPr>
        <p:spPr>
          <a:xfrm>
            <a:off x="-500098" y="0"/>
            <a:ext cx="8358246" cy="78579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CC0000"/>
              </a:buClr>
              <a:buSzPts val="4000"/>
              <a:buFont typeface="Times New Roman"/>
              <a:buNone/>
            </a:pPr>
            <a:r>
              <a:rPr b="1" lang="en-IN" sz="4000">
                <a:solidFill>
                  <a:srgbClr val="CC0000"/>
                </a:solidFill>
                <a:latin typeface="Times New Roman"/>
                <a:ea typeface="Times New Roman"/>
                <a:cs typeface="Times New Roman"/>
                <a:sym typeface="Times New Roman"/>
              </a:rPr>
              <a:t> Here are the Answers of Questions</a:t>
            </a:r>
            <a:endParaRPr/>
          </a:p>
        </p:txBody>
      </p:sp>
      <p:sp>
        <p:nvSpPr>
          <p:cNvPr id="240" name="Google Shape;240;p17"/>
          <p:cNvSpPr txBox="1"/>
          <p:nvPr>
            <p:ph idx="1" type="body"/>
          </p:nvPr>
        </p:nvSpPr>
        <p:spPr>
          <a:xfrm>
            <a:off x="142844" y="1071546"/>
            <a:ext cx="8858312" cy="535785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3399"/>
              </a:buClr>
              <a:buSzPts val="3200"/>
              <a:buChar char="•"/>
            </a:pPr>
            <a:r>
              <a:rPr lang="en-IN">
                <a:solidFill>
                  <a:srgbClr val="003399"/>
                </a:solidFill>
                <a:latin typeface="Times New Roman"/>
                <a:ea typeface="Times New Roman"/>
                <a:cs typeface="Times New Roman"/>
                <a:sym typeface="Times New Roman"/>
              </a:rPr>
              <a:t>C is very a old language still, why do we study C language??</a:t>
            </a:r>
            <a:endParaRPr/>
          </a:p>
          <a:p>
            <a:pPr indent="-342900" lvl="0" marL="342900" rtl="0" algn="l">
              <a:spcBef>
                <a:spcPts val="640"/>
              </a:spcBef>
              <a:spcAft>
                <a:spcPts val="0"/>
              </a:spcAft>
              <a:buClr>
                <a:schemeClr val="dk1"/>
              </a:buClr>
              <a:buSzPts val="3200"/>
              <a:buNone/>
            </a:pPr>
            <a:r>
              <a:t/>
            </a:r>
            <a:endParaRPr>
              <a:solidFill>
                <a:srgbClr val="003399"/>
              </a:solidFill>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200"/>
              <a:buNone/>
            </a:pPr>
            <a:r>
              <a:t/>
            </a:r>
            <a:endParaRPr>
              <a:solidFill>
                <a:srgbClr val="003399"/>
              </a:solidFill>
              <a:latin typeface="Times New Roman"/>
              <a:ea typeface="Times New Roman"/>
              <a:cs typeface="Times New Roman"/>
              <a:sym typeface="Times New Roman"/>
            </a:endParaRPr>
          </a:p>
          <a:p>
            <a:pPr indent="-342900" lvl="0" marL="342900" rtl="0" algn="l">
              <a:spcBef>
                <a:spcPts val="640"/>
              </a:spcBef>
              <a:spcAft>
                <a:spcPts val="0"/>
              </a:spcAft>
              <a:buClr>
                <a:srgbClr val="003399"/>
              </a:buClr>
              <a:buSzPts val="3200"/>
              <a:buChar char="•"/>
            </a:pPr>
            <a:r>
              <a:rPr lang="en-IN">
                <a:solidFill>
                  <a:srgbClr val="003399"/>
                </a:solidFill>
                <a:latin typeface="Times New Roman"/>
                <a:ea typeface="Times New Roman"/>
                <a:cs typeface="Times New Roman"/>
                <a:sym typeface="Times New Roman"/>
              </a:rPr>
              <a:t>Now, we have very powerful languages</a:t>
            </a:r>
            <a:endParaRPr/>
          </a:p>
          <a:p>
            <a:pPr indent="-342900" lvl="0" marL="342900" rtl="0" algn="l">
              <a:spcBef>
                <a:spcPts val="640"/>
              </a:spcBef>
              <a:spcAft>
                <a:spcPts val="0"/>
              </a:spcAft>
              <a:buClr>
                <a:srgbClr val="003399"/>
              </a:buClr>
              <a:buSzPts val="3200"/>
              <a:buNone/>
            </a:pPr>
            <a:r>
              <a:rPr lang="en-IN">
                <a:solidFill>
                  <a:srgbClr val="003399"/>
                </a:solidFill>
                <a:latin typeface="Times New Roman"/>
                <a:ea typeface="Times New Roman"/>
                <a:cs typeface="Times New Roman"/>
                <a:sym typeface="Times New Roman"/>
              </a:rPr>
              <a:t>    with us then why c??</a:t>
            </a:r>
            <a:endParaRPr/>
          </a:p>
          <a:p>
            <a:pPr indent="-342900" lvl="0" marL="342900" rtl="0" algn="l">
              <a:spcBef>
                <a:spcPts val="640"/>
              </a:spcBef>
              <a:spcAft>
                <a:spcPts val="0"/>
              </a:spcAft>
              <a:buClr>
                <a:schemeClr val="dk1"/>
              </a:buClr>
              <a:buSzPts val="3200"/>
              <a:buNone/>
            </a:pPr>
            <a:r>
              <a:t/>
            </a:r>
            <a:endParaRPr>
              <a:solidFill>
                <a:srgbClr val="003399"/>
              </a:solidFill>
              <a:latin typeface="Times New Roman"/>
              <a:ea typeface="Times New Roman"/>
              <a:cs typeface="Times New Roman"/>
              <a:sym typeface="Times New Roman"/>
            </a:endParaRPr>
          </a:p>
          <a:p>
            <a:pPr indent="-342900" lvl="0" marL="342900" rtl="0" algn="l">
              <a:spcBef>
                <a:spcPts val="640"/>
              </a:spcBef>
              <a:spcAft>
                <a:spcPts val="0"/>
              </a:spcAft>
              <a:buClr>
                <a:srgbClr val="003399"/>
              </a:buClr>
              <a:buSzPts val="3200"/>
              <a:buChar char="•"/>
            </a:pPr>
            <a:r>
              <a:rPr lang="en-IN">
                <a:solidFill>
                  <a:srgbClr val="003399"/>
                </a:solidFill>
                <a:latin typeface="Times New Roman"/>
                <a:ea typeface="Times New Roman"/>
                <a:cs typeface="Times New Roman"/>
                <a:sym typeface="Times New Roman"/>
              </a:rPr>
              <a:t>There is no scope of this language in industry</a:t>
            </a:r>
            <a:endParaRPr/>
          </a:p>
          <a:p>
            <a:pPr indent="-139700" lvl="0" marL="342900" rtl="0" algn="l">
              <a:spcBef>
                <a:spcPts val="640"/>
              </a:spcBef>
              <a:spcAft>
                <a:spcPts val="0"/>
              </a:spcAft>
              <a:buClr>
                <a:schemeClr val="dk1"/>
              </a:buClr>
              <a:buSzPts val="3200"/>
              <a:buNone/>
            </a:pPr>
            <a:r>
              <a:t/>
            </a:r>
            <a:endParaRPr/>
          </a:p>
        </p:txBody>
      </p:sp>
      <p:pic>
        <p:nvPicPr>
          <p:cNvPr id="241" name="Google Shape;241;p17"/>
          <p:cNvPicPr preferRelativeResize="0"/>
          <p:nvPr/>
        </p:nvPicPr>
        <p:blipFill rotWithShape="1">
          <a:blip r:embed="rId3">
            <a:alphaModFix/>
          </a:blip>
          <a:srcRect b="0" l="0" r="0" t="0"/>
          <a:stretch/>
        </p:blipFill>
        <p:spPr>
          <a:xfrm>
            <a:off x="3143240" y="1714488"/>
            <a:ext cx="2000264" cy="1000132"/>
          </a:xfrm>
          <a:prstGeom prst="rect">
            <a:avLst/>
          </a:prstGeom>
          <a:noFill/>
          <a:ln>
            <a:noFill/>
          </a:ln>
        </p:spPr>
      </p:pic>
      <p:pic>
        <p:nvPicPr>
          <p:cNvPr descr="Related image" id="242" name="Google Shape;242;p17"/>
          <p:cNvPicPr preferRelativeResize="0"/>
          <p:nvPr/>
        </p:nvPicPr>
        <p:blipFill rotWithShape="1">
          <a:blip r:embed="rId4">
            <a:alphaModFix/>
          </a:blip>
          <a:srcRect b="0" l="0" r="0" t="0"/>
          <a:stretch/>
        </p:blipFill>
        <p:spPr>
          <a:xfrm>
            <a:off x="7143768" y="3214686"/>
            <a:ext cx="1785950" cy="1785950"/>
          </a:xfrm>
          <a:prstGeom prst="rect">
            <a:avLst/>
          </a:prstGeom>
          <a:noFill/>
          <a:ln>
            <a:noFill/>
          </a:ln>
        </p:spPr>
      </p:pic>
      <p:sp>
        <p:nvSpPr>
          <p:cNvPr id="243" name="Google Shape;243;p17"/>
          <p:cNvSpPr txBox="1"/>
          <p:nvPr/>
        </p:nvSpPr>
        <p:spPr>
          <a:xfrm rot="-1446560">
            <a:off x="7448867" y="3598966"/>
            <a:ext cx="12858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CC0000"/>
                </a:solidFill>
                <a:latin typeface="Times New Roman"/>
                <a:ea typeface="Times New Roman"/>
                <a:cs typeface="Times New Roman"/>
                <a:sym typeface="Times New Roman"/>
              </a:rPr>
              <a:t>Basic Pillar</a:t>
            </a:r>
            <a:endParaRPr/>
          </a:p>
        </p:txBody>
      </p:sp>
      <p:sp>
        <p:nvSpPr>
          <p:cNvPr id="244" name="Google Shape;244;p17"/>
          <p:cNvSpPr/>
          <p:nvPr/>
        </p:nvSpPr>
        <p:spPr>
          <a:xfrm>
            <a:off x="357158" y="5286388"/>
            <a:ext cx="8501122" cy="769441"/>
          </a:xfrm>
          <a:prstGeom prst="rect">
            <a:avLst/>
          </a:prstGeom>
          <a:noFill/>
          <a:ln>
            <a:noFill/>
          </a:ln>
          <a:effectLst>
            <a:reflection blurRad="0" dir="5400000" dist="101600" endA="295" endPos="92000" kx="0" rotWithShape="0" algn="bl" stA="50000" stPos="0" sy="-100000" ky="0"/>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IN" sz="4400">
                <a:solidFill>
                  <a:srgbClr val="FFFFFF"/>
                </a:solidFill>
                <a:latin typeface="Calibri"/>
                <a:ea typeface="Calibri"/>
                <a:cs typeface="Calibri"/>
                <a:sym typeface="Calibri"/>
              </a:rPr>
              <a:t>Scope for Experts always Exists</a:t>
            </a:r>
            <a:endParaRPr b="1" sz="4400" cap="non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0" st="0"/>
                                            </p:txEl>
                                          </p:spTgt>
                                        </p:tgtEl>
                                        <p:attrNameLst>
                                          <p:attrName>style.visibility</p:attrName>
                                        </p:attrNameLst>
                                      </p:cBhvr>
                                      <p:to>
                                        <p:strVal val="visible"/>
                                      </p:to>
                                    </p:set>
                                    <p:animEffect filter="fade" transition="in">
                                      <p:cBhvr>
                                        <p:cTn dur="500"/>
                                        <p:tgtEl>
                                          <p:spTgt spid="2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1" st="1"/>
                                            </p:txEl>
                                          </p:spTgt>
                                        </p:tgtEl>
                                        <p:attrNameLst>
                                          <p:attrName>style.visibility</p:attrName>
                                        </p:attrNameLst>
                                      </p:cBhvr>
                                      <p:to>
                                        <p:strVal val="visible"/>
                                      </p:to>
                                    </p:set>
                                    <p:animEffect filter="fade" transition="in">
                                      <p:cBhvr>
                                        <p:cTn dur="500"/>
                                        <p:tgtEl>
                                          <p:spTgt spid="2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2" st="2"/>
                                            </p:txEl>
                                          </p:spTgt>
                                        </p:tgtEl>
                                        <p:attrNameLst>
                                          <p:attrName>style.visibility</p:attrName>
                                        </p:attrNameLst>
                                      </p:cBhvr>
                                      <p:to>
                                        <p:strVal val="visible"/>
                                      </p:to>
                                    </p:set>
                                    <p:animEffect filter="fade" transition="in">
                                      <p:cBhvr>
                                        <p:cTn dur="500"/>
                                        <p:tgtEl>
                                          <p:spTgt spid="2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3" st="3"/>
                                            </p:txEl>
                                          </p:spTgt>
                                        </p:tgtEl>
                                        <p:attrNameLst>
                                          <p:attrName>style.visibility</p:attrName>
                                        </p:attrNameLst>
                                      </p:cBhvr>
                                      <p:to>
                                        <p:strVal val="visible"/>
                                      </p:to>
                                    </p:set>
                                    <p:animEffect filter="fade" transition="in">
                                      <p:cBhvr>
                                        <p:cTn dur="500"/>
                                        <p:tgtEl>
                                          <p:spTgt spid="2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4" st="4"/>
                                            </p:txEl>
                                          </p:spTgt>
                                        </p:tgtEl>
                                        <p:attrNameLst>
                                          <p:attrName>style.visibility</p:attrName>
                                        </p:attrNameLst>
                                      </p:cBhvr>
                                      <p:to>
                                        <p:strVal val="visible"/>
                                      </p:to>
                                    </p:set>
                                    <p:animEffect filter="fade" transition="in">
                                      <p:cBhvr>
                                        <p:cTn dur="500"/>
                                        <p:tgtEl>
                                          <p:spTgt spid="24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5" st="5"/>
                                            </p:txEl>
                                          </p:spTgt>
                                        </p:tgtEl>
                                        <p:attrNameLst>
                                          <p:attrName>style.visibility</p:attrName>
                                        </p:attrNameLst>
                                      </p:cBhvr>
                                      <p:to>
                                        <p:strVal val="visible"/>
                                      </p:to>
                                    </p:set>
                                    <p:animEffect filter="fade" transition="in">
                                      <p:cBhvr>
                                        <p:cTn dur="500"/>
                                        <p:tgtEl>
                                          <p:spTgt spid="24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6" st="6"/>
                                            </p:txEl>
                                          </p:spTgt>
                                        </p:tgtEl>
                                        <p:attrNameLst>
                                          <p:attrName>style.visibility</p:attrName>
                                        </p:attrNameLst>
                                      </p:cBhvr>
                                      <p:to>
                                        <p:strVal val="visible"/>
                                      </p:to>
                                    </p:set>
                                    <p:animEffect filter="fade" transition="in">
                                      <p:cBhvr>
                                        <p:cTn dur="500"/>
                                        <p:tgtEl>
                                          <p:spTgt spid="24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7" st="7"/>
                                            </p:txEl>
                                          </p:spTgt>
                                        </p:tgtEl>
                                        <p:attrNameLst>
                                          <p:attrName>style.visibility</p:attrName>
                                        </p:attrNameLst>
                                      </p:cBhvr>
                                      <p:to>
                                        <p:strVal val="visible"/>
                                      </p:to>
                                    </p:set>
                                    <p:animEffect filter="fade" transition="in">
                                      <p:cBhvr>
                                        <p:cTn dur="500"/>
                                        <p:tgtEl>
                                          <p:spTgt spid="24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500"/>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5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5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8"/>
          <p:cNvSpPr txBox="1"/>
          <p:nvPr>
            <p:ph type="title"/>
          </p:nvPr>
        </p:nvSpPr>
        <p:spPr>
          <a:xfrm>
            <a:off x="0" y="0"/>
            <a:ext cx="7286644" cy="78579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C0000"/>
              </a:buClr>
              <a:buSzPts val="4400"/>
              <a:buFont typeface="Times New Roman"/>
              <a:buNone/>
            </a:pPr>
            <a:r>
              <a:rPr b="1" lang="en-IN">
                <a:solidFill>
                  <a:srgbClr val="CC0000"/>
                </a:solidFill>
                <a:latin typeface="Times New Roman"/>
                <a:ea typeface="Times New Roman"/>
                <a:cs typeface="Times New Roman"/>
                <a:sym typeface="Times New Roman"/>
              </a:rPr>
              <a:t>History of C</a:t>
            </a:r>
            <a:endParaRPr/>
          </a:p>
        </p:txBody>
      </p:sp>
      <p:sp>
        <p:nvSpPr>
          <p:cNvPr id="250" name="Google Shape;250;p18"/>
          <p:cNvSpPr txBox="1"/>
          <p:nvPr>
            <p:ph idx="1" type="body"/>
          </p:nvPr>
        </p:nvSpPr>
        <p:spPr>
          <a:xfrm>
            <a:off x="142844" y="908720"/>
            <a:ext cx="8858312" cy="535785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3399"/>
              </a:buClr>
              <a:buSzPts val="3200"/>
              <a:buChar char="•"/>
            </a:pPr>
            <a:r>
              <a:rPr lang="en-IN">
                <a:solidFill>
                  <a:srgbClr val="003399"/>
                </a:solidFill>
                <a:latin typeface="Times New Roman"/>
                <a:ea typeface="Times New Roman"/>
                <a:cs typeface="Times New Roman"/>
                <a:sym typeface="Times New Roman"/>
              </a:rPr>
              <a:t>Guys Can you make a sentence with the word ‘</a:t>
            </a:r>
            <a:r>
              <a:rPr b="1" i="1" lang="en-IN">
                <a:solidFill>
                  <a:srgbClr val="003399"/>
                </a:solidFill>
                <a:latin typeface="Times New Roman"/>
                <a:ea typeface="Times New Roman"/>
                <a:cs typeface="Times New Roman"/>
                <a:sym typeface="Times New Roman"/>
              </a:rPr>
              <a:t>Necessity</a:t>
            </a:r>
            <a:r>
              <a:rPr lang="en-IN">
                <a:solidFill>
                  <a:srgbClr val="003399"/>
                </a:solidFill>
                <a:latin typeface="Times New Roman"/>
                <a:ea typeface="Times New Roman"/>
                <a:cs typeface="Times New Roman"/>
                <a:sym typeface="Times New Roman"/>
              </a:rPr>
              <a:t>’</a:t>
            </a:r>
            <a:endParaRPr/>
          </a:p>
          <a:p>
            <a:pPr indent="-342900" lvl="0" marL="342900" rtl="0" algn="ctr">
              <a:spcBef>
                <a:spcPts val="640"/>
              </a:spcBef>
              <a:spcAft>
                <a:spcPts val="0"/>
              </a:spcAft>
              <a:buClr>
                <a:srgbClr val="003399"/>
              </a:buClr>
              <a:buSzPts val="3200"/>
              <a:buNone/>
            </a:pPr>
            <a:r>
              <a:rPr lang="en-IN">
                <a:solidFill>
                  <a:srgbClr val="003399"/>
                </a:solidFill>
                <a:latin typeface="Times New Roman"/>
                <a:ea typeface="Times New Roman"/>
                <a:cs typeface="Times New Roman"/>
                <a:sym typeface="Times New Roman"/>
              </a:rPr>
              <a:t>“Necessity is the mother of invention”</a:t>
            </a:r>
            <a:endParaRPr/>
          </a:p>
          <a:p>
            <a:pPr indent="-342900" lvl="0" marL="342900" rtl="0" algn="l">
              <a:spcBef>
                <a:spcPts val="640"/>
              </a:spcBef>
              <a:spcAft>
                <a:spcPts val="0"/>
              </a:spcAft>
              <a:buClr>
                <a:srgbClr val="003399"/>
              </a:buClr>
              <a:buSzPts val="3200"/>
              <a:buChar char="•"/>
            </a:pPr>
            <a:r>
              <a:rPr lang="en-IN">
                <a:solidFill>
                  <a:srgbClr val="003399"/>
                </a:solidFill>
                <a:latin typeface="Times New Roman"/>
                <a:ea typeface="Times New Roman"/>
                <a:cs typeface="Times New Roman"/>
                <a:sym typeface="Times New Roman"/>
              </a:rPr>
              <a:t>Dennis Ritchie and Ken Thompson were working on developing a new operating system i.e UNIX</a:t>
            </a:r>
            <a:endParaRPr/>
          </a:p>
          <a:p>
            <a:pPr indent="-342900" lvl="0" marL="342900" rtl="0" algn="l">
              <a:spcBef>
                <a:spcPts val="640"/>
              </a:spcBef>
              <a:spcAft>
                <a:spcPts val="0"/>
              </a:spcAft>
              <a:buClr>
                <a:srgbClr val="003399"/>
              </a:buClr>
              <a:buSzPts val="3200"/>
              <a:buChar char="•"/>
            </a:pPr>
            <a:r>
              <a:rPr lang="en-IN">
                <a:solidFill>
                  <a:srgbClr val="003399"/>
                </a:solidFill>
                <a:latin typeface="Times New Roman"/>
                <a:ea typeface="Times New Roman"/>
                <a:cs typeface="Times New Roman"/>
                <a:sym typeface="Times New Roman"/>
              </a:rPr>
              <a:t>But the programming language they</a:t>
            </a:r>
            <a:endParaRPr/>
          </a:p>
          <a:p>
            <a:pPr indent="-342900" lvl="0" marL="342900" rtl="0" algn="l">
              <a:spcBef>
                <a:spcPts val="640"/>
              </a:spcBef>
              <a:spcAft>
                <a:spcPts val="0"/>
              </a:spcAft>
              <a:buClr>
                <a:srgbClr val="003399"/>
              </a:buClr>
              <a:buSzPts val="3200"/>
              <a:buNone/>
            </a:pPr>
            <a:r>
              <a:rPr lang="en-IN">
                <a:solidFill>
                  <a:srgbClr val="003399"/>
                </a:solidFill>
                <a:latin typeface="Times New Roman"/>
                <a:ea typeface="Times New Roman"/>
                <a:cs typeface="Times New Roman"/>
                <a:sym typeface="Times New Roman"/>
              </a:rPr>
              <a:t>   were using was not providing them</a:t>
            </a:r>
            <a:endParaRPr/>
          </a:p>
          <a:p>
            <a:pPr indent="-342900" lvl="0" marL="342900" rtl="0" algn="l">
              <a:spcBef>
                <a:spcPts val="640"/>
              </a:spcBef>
              <a:spcAft>
                <a:spcPts val="0"/>
              </a:spcAft>
              <a:buClr>
                <a:srgbClr val="003399"/>
              </a:buClr>
              <a:buSzPts val="3200"/>
              <a:buNone/>
            </a:pPr>
            <a:r>
              <a:rPr lang="en-IN">
                <a:solidFill>
                  <a:srgbClr val="003399"/>
                </a:solidFill>
                <a:latin typeface="Times New Roman"/>
                <a:ea typeface="Times New Roman"/>
                <a:cs typeface="Times New Roman"/>
                <a:sym typeface="Times New Roman"/>
              </a:rPr>
              <a:t>   the portability feature</a:t>
            </a:r>
            <a:endParaRPr/>
          </a:p>
          <a:p>
            <a:pPr indent="-342900" lvl="0" marL="342900" rtl="0" algn="l">
              <a:spcBef>
                <a:spcPts val="640"/>
              </a:spcBef>
              <a:spcAft>
                <a:spcPts val="0"/>
              </a:spcAft>
              <a:buClr>
                <a:srgbClr val="003399"/>
              </a:buClr>
              <a:buSzPts val="3200"/>
              <a:buChar char="•"/>
            </a:pPr>
            <a:r>
              <a:rPr lang="en-IN">
                <a:solidFill>
                  <a:srgbClr val="003399"/>
                </a:solidFill>
                <a:latin typeface="Times New Roman"/>
                <a:ea typeface="Times New Roman"/>
                <a:cs typeface="Times New Roman"/>
                <a:sym typeface="Times New Roman"/>
              </a:rPr>
              <a:t>So Dennis Ritchie developed new</a:t>
            </a:r>
            <a:endParaRPr/>
          </a:p>
          <a:p>
            <a:pPr indent="-342900" lvl="0" marL="342900" rtl="0" algn="l">
              <a:spcBef>
                <a:spcPts val="640"/>
              </a:spcBef>
              <a:spcAft>
                <a:spcPts val="0"/>
              </a:spcAft>
              <a:buClr>
                <a:srgbClr val="003399"/>
              </a:buClr>
              <a:buSzPts val="3200"/>
              <a:buNone/>
            </a:pPr>
            <a:r>
              <a:rPr lang="en-IN">
                <a:solidFill>
                  <a:srgbClr val="003399"/>
                </a:solidFill>
                <a:latin typeface="Times New Roman"/>
                <a:ea typeface="Times New Roman"/>
                <a:cs typeface="Times New Roman"/>
                <a:sym typeface="Times New Roman"/>
              </a:rPr>
              <a:t>   language i.e C </a:t>
            </a:r>
            <a:endParaRPr/>
          </a:p>
        </p:txBody>
      </p:sp>
      <p:pic>
        <p:nvPicPr>
          <p:cNvPr descr="220px-Dennis_Ritchie_2011.jpg" id="251" name="Google Shape;251;p18"/>
          <p:cNvPicPr preferRelativeResize="0"/>
          <p:nvPr/>
        </p:nvPicPr>
        <p:blipFill rotWithShape="1">
          <a:blip r:embed="rId3">
            <a:alphaModFix/>
          </a:blip>
          <a:srcRect b="0" l="0" r="0" t="0"/>
          <a:stretch/>
        </p:blipFill>
        <p:spPr>
          <a:xfrm>
            <a:off x="6715108" y="3717032"/>
            <a:ext cx="2428892" cy="27860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0" st="0"/>
                                            </p:txEl>
                                          </p:spTgt>
                                        </p:tgtEl>
                                        <p:attrNameLst>
                                          <p:attrName>style.visibility</p:attrName>
                                        </p:attrNameLst>
                                      </p:cBhvr>
                                      <p:to>
                                        <p:strVal val="visible"/>
                                      </p:to>
                                    </p:set>
                                    <p:animEffect filter="fade" transition="in">
                                      <p:cBhvr>
                                        <p:cTn dur="500"/>
                                        <p:tgtEl>
                                          <p:spTgt spid="2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1" st="1"/>
                                            </p:txEl>
                                          </p:spTgt>
                                        </p:tgtEl>
                                        <p:attrNameLst>
                                          <p:attrName>style.visibility</p:attrName>
                                        </p:attrNameLst>
                                      </p:cBhvr>
                                      <p:to>
                                        <p:strVal val="visible"/>
                                      </p:to>
                                    </p:set>
                                    <p:animEffect filter="fade" transition="in">
                                      <p:cBhvr>
                                        <p:cTn dur="500"/>
                                        <p:tgtEl>
                                          <p:spTgt spid="2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2" st="2"/>
                                            </p:txEl>
                                          </p:spTgt>
                                        </p:tgtEl>
                                        <p:attrNameLst>
                                          <p:attrName>style.visibility</p:attrName>
                                        </p:attrNameLst>
                                      </p:cBhvr>
                                      <p:to>
                                        <p:strVal val="visible"/>
                                      </p:to>
                                    </p:set>
                                    <p:animEffect filter="fade" transition="in">
                                      <p:cBhvr>
                                        <p:cTn dur="500"/>
                                        <p:tgtEl>
                                          <p:spTgt spid="2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3" st="3"/>
                                            </p:txEl>
                                          </p:spTgt>
                                        </p:tgtEl>
                                        <p:attrNameLst>
                                          <p:attrName>style.visibility</p:attrName>
                                        </p:attrNameLst>
                                      </p:cBhvr>
                                      <p:to>
                                        <p:strVal val="visible"/>
                                      </p:to>
                                    </p:set>
                                    <p:animEffect filter="fade" transition="in">
                                      <p:cBhvr>
                                        <p:cTn dur="500"/>
                                        <p:tgtEl>
                                          <p:spTgt spid="25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4" st="4"/>
                                            </p:txEl>
                                          </p:spTgt>
                                        </p:tgtEl>
                                        <p:attrNameLst>
                                          <p:attrName>style.visibility</p:attrName>
                                        </p:attrNameLst>
                                      </p:cBhvr>
                                      <p:to>
                                        <p:strVal val="visible"/>
                                      </p:to>
                                    </p:set>
                                    <p:animEffect filter="fade" transition="in">
                                      <p:cBhvr>
                                        <p:cTn dur="500"/>
                                        <p:tgtEl>
                                          <p:spTgt spid="25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5" st="5"/>
                                            </p:txEl>
                                          </p:spTgt>
                                        </p:tgtEl>
                                        <p:attrNameLst>
                                          <p:attrName>style.visibility</p:attrName>
                                        </p:attrNameLst>
                                      </p:cBhvr>
                                      <p:to>
                                        <p:strVal val="visible"/>
                                      </p:to>
                                    </p:set>
                                    <p:animEffect filter="fade" transition="in">
                                      <p:cBhvr>
                                        <p:cTn dur="500"/>
                                        <p:tgtEl>
                                          <p:spTgt spid="25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6" st="6"/>
                                            </p:txEl>
                                          </p:spTgt>
                                        </p:tgtEl>
                                        <p:attrNameLst>
                                          <p:attrName>style.visibility</p:attrName>
                                        </p:attrNameLst>
                                      </p:cBhvr>
                                      <p:to>
                                        <p:strVal val="visible"/>
                                      </p:to>
                                    </p:set>
                                    <p:animEffect filter="fade" transition="in">
                                      <p:cBhvr>
                                        <p:cTn dur="500"/>
                                        <p:tgtEl>
                                          <p:spTgt spid="25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7" st="7"/>
                                            </p:txEl>
                                          </p:spTgt>
                                        </p:tgtEl>
                                        <p:attrNameLst>
                                          <p:attrName>style.visibility</p:attrName>
                                        </p:attrNameLst>
                                      </p:cBhvr>
                                      <p:to>
                                        <p:strVal val="visible"/>
                                      </p:to>
                                    </p:set>
                                    <p:animEffect filter="fade" transition="in">
                                      <p:cBhvr>
                                        <p:cTn dur="500"/>
                                        <p:tgtEl>
                                          <p:spTgt spid="25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9"/>
          <p:cNvSpPr txBox="1"/>
          <p:nvPr>
            <p:ph type="title"/>
          </p:nvPr>
        </p:nvSpPr>
        <p:spPr>
          <a:xfrm>
            <a:off x="0" y="0"/>
            <a:ext cx="7286625" cy="7858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History continued...</a:t>
            </a:r>
            <a:endParaRPr/>
          </a:p>
        </p:txBody>
      </p:sp>
      <p:pic>
        <p:nvPicPr>
          <p:cNvPr descr="Capture.JPG" id="257" name="Google Shape;257;p19"/>
          <p:cNvPicPr preferRelativeResize="0"/>
          <p:nvPr>
            <p:ph idx="1" type="body"/>
          </p:nvPr>
        </p:nvPicPr>
        <p:blipFill rotWithShape="1">
          <a:blip r:embed="rId3">
            <a:alphaModFix/>
          </a:blip>
          <a:srcRect b="0" l="0" r="0" t="0"/>
          <a:stretch/>
        </p:blipFill>
        <p:spPr>
          <a:xfrm>
            <a:off x="714375" y="1196975"/>
            <a:ext cx="7429500" cy="4895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2"/>
          <p:cNvSpPr txBox="1"/>
          <p:nvPr/>
        </p:nvSpPr>
        <p:spPr>
          <a:xfrm>
            <a:off x="0" y="1285860"/>
            <a:ext cx="9144000" cy="168433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3399"/>
              </a:buClr>
              <a:buSzPts val="4800"/>
              <a:buFont typeface="Limelight"/>
              <a:buNone/>
            </a:pPr>
            <a:r>
              <a:rPr b="0" i="0" lang="en-IN" sz="4800" u="none" cap="none" strike="noStrike">
                <a:solidFill>
                  <a:srgbClr val="003399"/>
                </a:solidFill>
                <a:latin typeface="Limelight"/>
                <a:ea typeface="Limelight"/>
                <a:cs typeface="Limelight"/>
                <a:sym typeface="Limelight"/>
              </a:rPr>
              <a:t>CSE101</a:t>
            </a:r>
            <a:br>
              <a:rPr b="0" i="0" lang="en-IN" sz="4800" u="none" cap="none" strike="noStrike">
                <a:solidFill>
                  <a:srgbClr val="003399"/>
                </a:solidFill>
                <a:latin typeface="Limelight"/>
                <a:ea typeface="Limelight"/>
                <a:cs typeface="Limelight"/>
                <a:sym typeface="Limelight"/>
              </a:rPr>
            </a:br>
            <a:r>
              <a:rPr b="0" i="0" lang="en-IN" sz="4800" u="none" cap="none" strike="noStrike">
                <a:solidFill>
                  <a:srgbClr val="003399"/>
                </a:solidFill>
                <a:latin typeface="Limelight"/>
                <a:ea typeface="Limelight"/>
                <a:cs typeface="Limelight"/>
                <a:sym typeface="Limelight"/>
              </a:rPr>
              <a:t>Computer Programming</a:t>
            </a:r>
            <a:endParaRPr b="0" i="0" sz="4800" u="none" cap="none" strike="noStrike">
              <a:solidFill>
                <a:srgbClr val="003399"/>
              </a:solidFill>
              <a:latin typeface="Limelight"/>
              <a:ea typeface="Limelight"/>
              <a:cs typeface="Limelight"/>
              <a:sym typeface="Limelight"/>
            </a:endParaRPr>
          </a:p>
        </p:txBody>
      </p:sp>
      <p:cxnSp>
        <p:nvCxnSpPr>
          <p:cNvPr id="88" name="Google Shape;88;p2"/>
          <p:cNvCxnSpPr/>
          <p:nvPr/>
        </p:nvCxnSpPr>
        <p:spPr>
          <a:xfrm>
            <a:off x="928662" y="2928934"/>
            <a:ext cx="7058025"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
        <p:nvSpPr>
          <p:cNvPr id="89" name="Google Shape;89;p2"/>
          <p:cNvSpPr txBox="1"/>
          <p:nvPr/>
        </p:nvSpPr>
        <p:spPr>
          <a:xfrm>
            <a:off x="3571868" y="3071810"/>
            <a:ext cx="2011363"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2400" u="none" cap="none" strike="noStrike">
                <a:solidFill>
                  <a:srgbClr val="CC0000"/>
                </a:solidFill>
                <a:latin typeface="Arial Rounded"/>
                <a:ea typeface="Arial Rounded"/>
                <a:cs typeface="Arial Rounded"/>
                <a:sym typeface="Arial Rounded"/>
              </a:rPr>
              <a:t>Lecture #0</a:t>
            </a:r>
            <a:endParaRPr b="1" i="0" sz="2400" u="none" cap="none" strike="noStrike">
              <a:solidFill>
                <a:srgbClr val="CC0000"/>
              </a:solidFill>
              <a:latin typeface="Arial Rounded"/>
              <a:ea typeface="Arial Rounded"/>
              <a:cs typeface="Arial Rounded"/>
              <a:sym typeface="Arial Rounded"/>
            </a:endParaRPr>
          </a:p>
        </p:txBody>
      </p:sp>
      <p:pic>
        <p:nvPicPr>
          <p:cNvPr id="90" name="Google Shape;90;p2"/>
          <p:cNvPicPr preferRelativeResize="0"/>
          <p:nvPr/>
        </p:nvPicPr>
        <p:blipFill rotWithShape="1">
          <a:blip r:embed="rId3">
            <a:alphaModFix/>
          </a:blip>
          <a:srcRect b="0" l="0" r="0" t="0"/>
          <a:stretch/>
        </p:blipFill>
        <p:spPr>
          <a:xfrm>
            <a:off x="2843808" y="3635385"/>
            <a:ext cx="3661166" cy="2673936"/>
          </a:xfrm>
          <a:prstGeom prst="rect">
            <a:avLst/>
          </a:prstGeom>
          <a:noFill/>
          <a:ln>
            <a:noFill/>
          </a:ln>
        </p:spPr>
      </p:pic>
    </p:spTree>
  </p:cSld>
  <p:clrMapOvr>
    <a:masterClrMapping/>
  </p:clrMapOvr>
  <p:transition>
    <p:diamond/>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0"/>
          <p:cNvSpPr txBox="1"/>
          <p:nvPr>
            <p:ph type="title"/>
          </p:nvPr>
        </p:nvSpPr>
        <p:spPr>
          <a:xfrm>
            <a:off x="0" y="0"/>
            <a:ext cx="7286625" cy="7858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Why “C” name was given???</a:t>
            </a:r>
            <a:endParaRPr/>
          </a:p>
        </p:txBody>
      </p:sp>
      <p:sp>
        <p:nvSpPr>
          <p:cNvPr id="263" name="Google Shape;263;p20"/>
          <p:cNvSpPr txBox="1"/>
          <p:nvPr>
            <p:ph idx="1" type="body"/>
          </p:nvPr>
        </p:nvSpPr>
        <p:spPr>
          <a:xfrm>
            <a:off x="142875" y="1071563"/>
            <a:ext cx="8858250" cy="5357812"/>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rgbClr val="003399"/>
              </a:buClr>
              <a:buSzPts val="2800"/>
              <a:buChar char="•"/>
            </a:pPr>
            <a:r>
              <a:rPr lang="en-IN" sz="2800">
                <a:solidFill>
                  <a:srgbClr val="003399"/>
                </a:solidFill>
              </a:rPr>
              <a:t>Many of C’s principles and ideas were derived from the earlier language B. (Ken Thompson was the developer of B Language.)</a:t>
            </a:r>
            <a:endParaRPr/>
          </a:p>
          <a:p>
            <a:pPr indent="-342900" lvl="0" marL="342900" rtl="0" algn="just">
              <a:spcBef>
                <a:spcPts val="560"/>
              </a:spcBef>
              <a:spcAft>
                <a:spcPts val="0"/>
              </a:spcAft>
              <a:buClr>
                <a:srgbClr val="003399"/>
              </a:buClr>
              <a:buSzPts val="2800"/>
              <a:buChar char="•"/>
            </a:pPr>
            <a:r>
              <a:rPr lang="en-IN" sz="2800">
                <a:solidFill>
                  <a:srgbClr val="003399"/>
                </a:solidFill>
              </a:rPr>
              <a:t>BCPL and CPL are the earlier ancestors of B Language</a:t>
            </a:r>
            <a:endParaRPr/>
          </a:p>
          <a:p>
            <a:pPr indent="-342900" lvl="0" marL="342900" rtl="0" algn="just">
              <a:spcBef>
                <a:spcPts val="560"/>
              </a:spcBef>
              <a:spcAft>
                <a:spcPts val="0"/>
              </a:spcAft>
              <a:buClr>
                <a:srgbClr val="003399"/>
              </a:buClr>
              <a:buSzPts val="2800"/>
              <a:buChar char="•"/>
            </a:pPr>
            <a:r>
              <a:rPr lang="en-IN" sz="2800">
                <a:solidFill>
                  <a:srgbClr val="003399"/>
                </a:solidFill>
              </a:rPr>
              <a:t>CPL is Combined Programming Language. In 1967, BCPL Language ( Basic CPL ) was created as a scaled down version of CPL</a:t>
            </a:r>
            <a:endParaRPr/>
          </a:p>
          <a:p>
            <a:pPr indent="-342900" lvl="0" marL="342900" rtl="0" algn="just">
              <a:spcBef>
                <a:spcPts val="560"/>
              </a:spcBef>
              <a:spcAft>
                <a:spcPts val="0"/>
              </a:spcAft>
              <a:buClr>
                <a:srgbClr val="003399"/>
              </a:buClr>
              <a:buSzPts val="2800"/>
              <a:buChar char="•"/>
            </a:pPr>
            <a:r>
              <a:rPr lang="en-IN" sz="2800">
                <a:solidFill>
                  <a:srgbClr val="003399"/>
                </a:solidFill>
              </a:rPr>
              <a:t>As many of the </a:t>
            </a:r>
            <a:r>
              <a:rPr b="1" lang="en-IN" sz="2800">
                <a:solidFill>
                  <a:srgbClr val="003399"/>
                </a:solidFill>
              </a:rPr>
              <a:t>features were derived from “B” Language thats why it was named as “C”</a:t>
            </a:r>
            <a:r>
              <a:rPr lang="en-IN" sz="2800">
                <a:solidFill>
                  <a:srgbClr val="003399"/>
                </a:solidFill>
              </a:rPr>
              <a:t>.</a:t>
            </a:r>
            <a:endParaRPr/>
          </a:p>
          <a:p>
            <a:pPr indent="-342900" lvl="0" marL="342900" rtl="0" algn="just">
              <a:spcBef>
                <a:spcPts val="560"/>
              </a:spcBef>
              <a:spcAft>
                <a:spcPts val="0"/>
              </a:spcAft>
              <a:buClr>
                <a:srgbClr val="003399"/>
              </a:buClr>
              <a:buSzPts val="2800"/>
              <a:buChar char="•"/>
            </a:pPr>
            <a:r>
              <a:rPr lang="en-IN" sz="2800">
                <a:solidFill>
                  <a:srgbClr val="003399"/>
                </a:solidFill>
              </a:rPr>
              <a:t>After 7-8 years C++ came into existence which was first example of object oriented programming .</a:t>
            </a:r>
            <a:endParaRPr/>
          </a:p>
          <a:p>
            <a:pPr indent="-139700" lvl="0" marL="342900" rtl="0" algn="l">
              <a:spcBef>
                <a:spcPts val="640"/>
              </a:spcBef>
              <a:spcAft>
                <a:spcPts val="0"/>
              </a:spcAft>
              <a:buClr>
                <a:schemeClr val="dk1"/>
              </a:buClr>
              <a:buSzPts val="3200"/>
              <a:buNone/>
            </a:pPr>
            <a:r>
              <a:t/>
            </a:r>
            <a:endParaRPr>
              <a:solidFill>
                <a:srgbClr val="00339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1"/>
          <p:cNvSpPr txBox="1"/>
          <p:nvPr>
            <p:ph type="title"/>
          </p:nvPr>
        </p:nvSpPr>
        <p:spPr>
          <a:xfrm>
            <a:off x="0" y="0"/>
            <a:ext cx="7286625" cy="7858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Evolution of C...</a:t>
            </a:r>
            <a:endParaRPr/>
          </a:p>
        </p:txBody>
      </p:sp>
      <p:pic>
        <p:nvPicPr>
          <p:cNvPr descr="History_of_c_programming_Chart.jpg" id="269" name="Google Shape;269;p21"/>
          <p:cNvPicPr preferRelativeResize="0"/>
          <p:nvPr>
            <p:ph idx="1" type="body"/>
          </p:nvPr>
        </p:nvPicPr>
        <p:blipFill rotWithShape="1">
          <a:blip r:embed="rId3">
            <a:alphaModFix/>
          </a:blip>
          <a:srcRect b="0" l="0" r="0" t="0"/>
          <a:stretch/>
        </p:blipFill>
        <p:spPr>
          <a:xfrm>
            <a:off x="785813" y="928688"/>
            <a:ext cx="7143750" cy="56435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2"/>
          <p:cNvSpPr txBox="1"/>
          <p:nvPr>
            <p:ph type="title"/>
          </p:nvPr>
        </p:nvSpPr>
        <p:spPr>
          <a:xfrm>
            <a:off x="0" y="0"/>
            <a:ext cx="7286625" cy="7858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Language Developers</a:t>
            </a:r>
            <a:endParaRPr/>
          </a:p>
        </p:txBody>
      </p:sp>
      <p:pic>
        <p:nvPicPr>
          <p:cNvPr descr="C-Programming-Language-Inventor.jpg" id="275" name="Google Shape;275;p22"/>
          <p:cNvPicPr preferRelativeResize="0"/>
          <p:nvPr>
            <p:ph idx="1" type="body"/>
          </p:nvPr>
        </p:nvPicPr>
        <p:blipFill rotWithShape="1">
          <a:blip r:embed="rId3">
            <a:alphaModFix/>
          </a:blip>
          <a:srcRect b="0" l="0" r="0" t="0"/>
          <a:stretch/>
        </p:blipFill>
        <p:spPr>
          <a:xfrm>
            <a:off x="1000125" y="1357313"/>
            <a:ext cx="6500813" cy="47863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3"/>
          <p:cNvSpPr txBox="1"/>
          <p:nvPr>
            <p:ph type="title"/>
          </p:nvPr>
        </p:nvSpPr>
        <p:spPr>
          <a:xfrm>
            <a:off x="0" y="0"/>
            <a:ext cx="7286625" cy="7858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Features of C Language</a:t>
            </a:r>
            <a:endParaRPr/>
          </a:p>
        </p:txBody>
      </p:sp>
      <p:pic>
        <p:nvPicPr>
          <p:cNvPr id="282" name="Google Shape;282;p23"/>
          <p:cNvPicPr preferRelativeResize="0"/>
          <p:nvPr>
            <p:ph idx="1" type="body"/>
          </p:nvPr>
        </p:nvPicPr>
        <p:blipFill rotWithShape="1">
          <a:blip r:embed="rId3">
            <a:alphaModFix/>
          </a:blip>
          <a:srcRect b="0" l="0" r="0" t="0"/>
          <a:stretch/>
        </p:blipFill>
        <p:spPr>
          <a:xfrm>
            <a:off x="142875" y="1259086"/>
            <a:ext cx="8858250" cy="49827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4"/>
          <p:cNvSpPr txBox="1"/>
          <p:nvPr>
            <p:ph type="title"/>
          </p:nvPr>
        </p:nvSpPr>
        <p:spPr>
          <a:xfrm>
            <a:off x="0" y="0"/>
            <a:ext cx="7286625" cy="7858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Applications of C</a:t>
            </a:r>
            <a:endParaRPr/>
          </a:p>
        </p:txBody>
      </p:sp>
      <p:sp>
        <p:nvSpPr>
          <p:cNvPr id="289" name="Google Shape;289;p24"/>
          <p:cNvSpPr txBox="1"/>
          <p:nvPr>
            <p:ph idx="1" type="body"/>
          </p:nvPr>
        </p:nvSpPr>
        <p:spPr>
          <a:xfrm>
            <a:off x="142875" y="1071563"/>
            <a:ext cx="8858250" cy="5357812"/>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3200"/>
              <a:buNone/>
            </a:pPr>
            <a:r>
              <a:t/>
            </a:r>
            <a:endParaRPr>
              <a:solidFill>
                <a:srgbClr val="003399"/>
              </a:solidFill>
              <a:latin typeface="Times New Roman"/>
              <a:ea typeface="Times New Roman"/>
              <a:cs typeface="Times New Roman"/>
              <a:sym typeface="Times New Roman"/>
            </a:endParaRPr>
          </a:p>
        </p:txBody>
      </p:sp>
      <p:pic>
        <p:nvPicPr>
          <p:cNvPr id="290" name="Google Shape;290;p24"/>
          <p:cNvPicPr preferRelativeResize="0"/>
          <p:nvPr/>
        </p:nvPicPr>
        <p:blipFill rotWithShape="1">
          <a:blip r:embed="rId3">
            <a:alphaModFix/>
          </a:blip>
          <a:srcRect b="0" l="0" r="0" t="0"/>
          <a:stretch/>
        </p:blipFill>
        <p:spPr>
          <a:xfrm>
            <a:off x="0" y="1058333"/>
            <a:ext cx="9144000" cy="474133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5"/>
          <p:cNvSpPr/>
          <p:nvPr/>
        </p:nvSpPr>
        <p:spPr>
          <a:xfrm>
            <a:off x="3347865" y="3573016"/>
            <a:ext cx="5472608" cy="3042616"/>
          </a:xfrm>
          <a:prstGeom prst="roundRect">
            <a:avLst>
              <a:gd fmla="val 16667" name="adj"/>
            </a:avLst>
          </a:prstGeom>
          <a:solidFill>
            <a:schemeClr val="accent6"/>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Google Shape;296;p25"/>
          <p:cNvSpPr/>
          <p:nvPr/>
        </p:nvSpPr>
        <p:spPr>
          <a:xfrm>
            <a:off x="179511" y="928678"/>
            <a:ext cx="5723475" cy="2501453"/>
          </a:xfrm>
          <a:prstGeom prst="roundRect">
            <a:avLst>
              <a:gd fmla="val 16667" name="adj"/>
            </a:avLst>
          </a:prstGeom>
          <a:solidFill>
            <a:schemeClr val="accent6"/>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25"/>
          <p:cNvSpPr txBox="1"/>
          <p:nvPr>
            <p:ph type="title"/>
          </p:nvPr>
        </p:nvSpPr>
        <p:spPr>
          <a:xfrm>
            <a:off x="0" y="0"/>
            <a:ext cx="7286644" cy="78579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C0000"/>
              </a:buClr>
              <a:buSzPts val="4400"/>
              <a:buFont typeface="Times New Roman"/>
              <a:buNone/>
            </a:pPr>
            <a:r>
              <a:rPr b="1" lang="en-IN">
                <a:solidFill>
                  <a:srgbClr val="CC0000"/>
                </a:solidFill>
                <a:latin typeface="Times New Roman"/>
                <a:ea typeface="Times New Roman"/>
                <a:cs typeface="Times New Roman"/>
                <a:sym typeface="Times New Roman"/>
              </a:rPr>
              <a:t>Course Contents</a:t>
            </a:r>
            <a:endParaRPr b="1">
              <a:solidFill>
                <a:srgbClr val="CC0000"/>
              </a:solidFill>
            </a:endParaRPr>
          </a:p>
        </p:txBody>
      </p:sp>
      <p:graphicFrame>
        <p:nvGraphicFramePr>
          <p:cNvPr id="298" name="Google Shape;298;p25"/>
          <p:cNvGraphicFramePr/>
          <p:nvPr/>
        </p:nvGraphicFramePr>
        <p:xfrm>
          <a:off x="3491880" y="3599964"/>
          <a:ext cx="3000000" cy="3000000"/>
        </p:xfrm>
        <a:graphic>
          <a:graphicData uri="http://schemas.openxmlformats.org/drawingml/2006/table">
            <a:tbl>
              <a:tblPr bandRow="1" firstRow="1">
                <a:noFill/>
                <a:tableStyleId>{9E30E827-B14E-4483-A45C-99EBE8D6B881}</a:tableStyleId>
              </a:tblPr>
              <a:tblGrid>
                <a:gridCol w="5483900"/>
              </a:tblGrid>
              <a:tr h="575625">
                <a:tc>
                  <a:txBody>
                    <a:bodyPr/>
                    <a:lstStyle/>
                    <a:p>
                      <a:pPr indent="0" lvl="0" marL="0" marR="0" rtl="0" algn="ctr">
                        <a:spcBef>
                          <a:spcPts val="0"/>
                        </a:spcBef>
                        <a:spcAft>
                          <a:spcPts val="0"/>
                        </a:spcAft>
                        <a:buNone/>
                      </a:pPr>
                      <a:r>
                        <a:rPr b="1" lang="en-IN" sz="3600">
                          <a:solidFill>
                            <a:srgbClr val="CC0000"/>
                          </a:solidFill>
                          <a:latin typeface="Times New Roman"/>
                          <a:ea typeface="Times New Roman"/>
                          <a:cs typeface="Times New Roman"/>
                          <a:sym typeface="Times New Roman"/>
                        </a:rPr>
                        <a:t>After</a:t>
                      </a:r>
                      <a:r>
                        <a:rPr b="1" lang="en-IN" sz="3600">
                          <a:solidFill>
                            <a:srgbClr val="CC0000"/>
                          </a:solidFill>
                          <a:latin typeface="Times New Roman"/>
                          <a:ea typeface="Times New Roman"/>
                          <a:cs typeface="Times New Roman"/>
                          <a:sym typeface="Times New Roman"/>
                        </a:rPr>
                        <a:t> MTE</a:t>
                      </a:r>
                      <a:endParaRPr b="1" sz="3600">
                        <a:solidFill>
                          <a:srgbClr val="CC0000"/>
                        </a:solidFill>
                        <a:latin typeface="Times New Roman"/>
                        <a:ea typeface="Times New Roman"/>
                        <a:cs typeface="Times New Roman"/>
                        <a:sym typeface="Times New Roman"/>
                      </a:endParaRPr>
                    </a:p>
                  </a:txBody>
                  <a:tcPr marT="45725" marB="45725" marR="91450" marL="91450"/>
                </a:tc>
              </a:tr>
              <a:tr h="849750">
                <a:tc>
                  <a:txBody>
                    <a:bodyPr/>
                    <a:lstStyle/>
                    <a:p>
                      <a:pPr indent="-457200" lvl="0" marL="457200" marR="0" rtl="0" algn="l">
                        <a:lnSpc>
                          <a:spcPct val="100000"/>
                        </a:lnSpc>
                        <a:spcBef>
                          <a:spcPts val="0"/>
                        </a:spcBef>
                        <a:spcAft>
                          <a:spcPts val="0"/>
                        </a:spcAft>
                        <a:buClr>
                          <a:srgbClr val="003399"/>
                        </a:buClr>
                        <a:buSzPts val="2800"/>
                        <a:buFont typeface="Noto Sans Symbols"/>
                        <a:buChar char="✔"/>
                      </a:pPr>
                      <a:r>
                        <a:rPr lang="en-IN" sz="2800">
                          <a:solidFill>
                            <a:srgbClr val="003399"/>
                          </a:solidFill>
                          <a:latin typeface="Times New Roman"/>
                          <a:ea typeface="Times New Roman"/>
                          <a:cs typeface="Times New Roman"/>
                          <a:sym typeface="Times New Roman"/>
                        </a:rPr>
                        <a:t>Arrays and Strings</a:t>
                      </a:r>
                      <a:endParaRPr/>
                    </a:p>
                    <a:p>
                      <a:pPr indent="-457200" lvl="0" marL="457200" marR="0" rtl="0" algn="l">
                        <a:spcBef>
                          <a:spcPts val="0"/>
                        </a:spcBef>
                        <a:spcAft>
                          <a:spcPts val="0"/>
                        </a:spcAft>
                        <a:buClr>
                          <a:srgbClr val="003399"/>
                        </a:buClr>
                        <a:buSzPts val="2800"/>
                        <a:buFont typeface="Noto Sans Symbols"/>
                        <a:buChar char="✔"/>
                      </a:pPr>
                      <a:r>
                        <a:rPr lang="en-IN" sz="2800">
                          <a:solidFill>
                            <a:srgbClr val="003399"/>
                          </a:solidFill>
                          <a:latin typeface="Times New Roman"/>
                          <a:ea typeface="Times New Roman"/>
                          <a:cs typeface="Times New Roman"/>
                          <a:sym typeface="Times New Roman"/>
                        </a:rPr>
                        <a:t>Pointers</a:t>
                      </a:r>
                      <a:endParaRPr/>
                    </a:p>
                  </a:txBody>
                  <a:tcPr marT="45725" marB="45725" marR="91450" marL="91450"/>
                </a:tc>
              </a:tr>
              <a:tr h="1617250">
                <a:tc>
                  <a:txBody>
                    <a:bodyPr/>
                    <a:lstStyle/>
                    <a:p>
                      <a:pPr indent="-457200" lvl="0" marL="457200" marR="0" rtl="0" algn="l">
                        <a:lnSpc>
                          <a:spcPct val="100000"/>
                        </a:lnSpc>
                        <a:spcBef>
                          <a:spcPts val="0"/>
                        </a:spcBef>
                        <a:spcAft>
                          <a:spcPts val="0"/>
                        </a:spcAft>
                        <a:buClr>
                          <a:srgbClr val="003399"/>
                        </a:buClr>
                        <a:buSzPts val="2800"/>
                        <a:buFont typeface="Noto Sans Symbols"/>
                        <a:buChar char="✔"/>
                      </a:pPr>
                      <a:r>
                        <a:rPr lang="en-IN" sz="2800">
                          <a:solidFill>
                            <a:srgbClr val="003399"/>
                          </a:solidFill>
                          <a:latin typeface="Times New Roman"/>
                          <a:ea typeface="Times New Roman"/>
                          <a:cs typeface="Times New Roman"/>
                          <a:sym typeface="Times New Roman"/>
                        </a:rPr>
                        <a:t>Dynamic Memory Allocation</a:t>
                      </a:r>
                      <a:endParaRPr/>
                    </a:p>
                    <a:p>
                      <a:pPr indent="-457200" lvl="0" marL="457200" marR="0" rtl="0" algn="l">
                        <a:lnSpc>
                          <a:spcPct val="100000"/>
                        </a:lnSpc>
                        <a:spcBef>
                          <a:spcPts val="0"/>
                        </a:spcBef>
                        <a:spcAft>
                          <a:spcPts val="0"/>
                        </a:spcAft>
                        <a:buClr>
                          <a:srgbClr val="003399"/>
                        </a:buClr>
                        <a:buSzPts val="2800"/>
                        <a:buFont typeface="Noto Sans Symbols"/>
                        <a:buChar char="✔"/>
                      </a:pPr>
                      <a:r>
                        <a:rPr lang="en-IN" sz="2800">
                          <a:solidFill>
                            <a:srgbClr val="003399"/>
                          </a:solidFill>
                          <a:latin typeface="Times New Roman"/>
                          <a:ea typeface="Times New Roman"/>
                          <a:cs typeface="Times New Roman"/>
                          <a:sym typeface="Times New Roman"/>
                        </a:rPr>
                        <a:t>File I/O</a:t>
                      </a:r>
                      <a:endParaRPr/>
                    </a:p>
                    <a:p>
                      <a:pPr indent="-457200" lvl="0" marL="457200" marR="0" rtl="0" algn="l">
                        <a:lnSpc>
                          <a:spcPct val="100000"/>
                        </a:lnSpc>
                        <a:spcBef>
                          <a:spcPts val="0"/>
                        </a:spcBef>
                        <a:spcAft>
                          <a:spcPts val="0"/>
                        </a:spcAft>
                        <a:buClr>
                          <a:srgbClr val="003399"/>
                        </a:buClr>
                        <a:buSzPts val="2800"/>
                        <a:buFont typeface="Noto Sans Symbols"/>
                        <a:buChar char="✔"/>
                      </a:pPr>
                      <a:r>
                        <a:rPr lang="en-IN" sz="2800">
                          <a:solidFill>
                            <a:srgbClr val="003399"/>
                          </a:solidFill>
                          <a:latin typeface="Times New Roman"/>
                          <a:ea typeface="Times New Roman"/>
                          <a:cs typeface="Times New Roman"/>
                          <a:sym typeface="Times New Roman"/>
                        </a:rPr>
                        <a:t>Derived Data Types- Structures and</a:t>
                      </a:r>
                      <a:r>
                        <a:rPr lang="en-IN" sz="2800">
                          <a:solidFill>
                            <a:srgbClr val="003399"/>
                          </a:solidFill>
                          <a:latin typeface="Times New Roman"/>
                          <a:ea typeface="Times New Roman"/>
                          <a:cs typeface="Times New Roman"/>
                          <a:sym typeface="Times New Roman"/>
                        </a:rPr>
                        <a:t> Union</a:t>
                      </a:r>
                      <a:endParaRPr sz="2800">
                        <a:solidFill>
                          <a:srgbClr val="003399"/>
                        </a:solidFill>
                        <a:latin typeface="Times New Roman"/>
                        <a:ea typeface="Times New Roman"/>
                        <a:cs typeface="Times New Roman"/>
                        <a:sym typeface="Times New Roman"/>
                      </a:endParaRPr>
                    </a:p>
                  </a:txBody>
                  <a:tcPr marT="45725" marB="45725" marR="91450" marL="91450"/>
                </a:tc>
              </a:tr>
            </a:tbl>
          </a:graphicData>
        </a:graphic>
      </p:graphicFrame>
      <p:graphicFrame>
        <p:nvGraphicFramePr>
          <p:cNvPr id="299" name="Google Shape;299;p25"/>
          <p:cNvGraphicFramePr/>
          <p:nvPr/>
        </p:nvGraphicFramePr>
        <p:xfrm>
          <a:off x="251520" y="899160"/>
          <a:ext cx="3000000" cy="3000000"/>
        </p:xfrm>
        <a:graphic>
          <a:graphicData uri="http://schemas.openxmlformats.org/drawingml/2006/table">
            <a:tbl>
              <a:tblPr bandRow="1" firstRow="1">
                <a:noFill/>
                <a:tableStyleId>{9E30E827-B14E-4483-A45C-99EBE8D6B881}</a:tableStyleId>
              </a:tblPr>
              <a:tblGrid>
                <a:gridCol w="5723475"/>
              </a:tblGrid>
              <a:tr h="560025">
                <a:tc>
                  <a:txBody>
                    <a:bodyPr/>
                    <a:lstStyle/>
                    <a:p>
                      <a:pPr indent="0" lvl="0" marL="0" marR="0" rtl="0" algn="ctr">
                        <a:spcBef>
                          <a:spcPts val="0"/>
                        </a:spcBef>
                        <a:spcAft>
                          <a:spcPts val="0"/>
                        </a:spcAft>
                        <a:buNone/>
                      </a:pPr>
                      <a:r>
                        <a:rPr b="1" lang="en-IN" sz="3600">
                          <a:solidFill>
                            <a:srgbClr val="CC0000"/>
                          </a:solidFill>
                          <a:latin typeface="Times New Roman"/>
                          <a:ea typeface="Times New Roman"/>
                          <a:cs typeface="Times New Roman"/>
                          <a:sym typeface="Times New Roman"/>
                        </a:rPr>
                        <a:t>Before</a:t>
                      </a:r>
                      <a:r>
                        <a:rPr b="1" lang="en-IN" sz="3600">
                          <a:solidFill>
                            <a:srgbClr val="CC0000"/>
                          </a:solidFill>
                          <a:latin typeface="Times New Roman"/>
                          <a:ea typeface="Times New Roman"/>
                          <a:cs typeface="Times New Roman"/>
                          <a:sym typeface="Times New Roman"/>
                        </a:rPr>
                        <a:t> MTE</a:t>
                      </a:r>
                      <a:endParaRPr b="1" sz="3600">
                        <a:solidFill>
                          <a:srgbClr val="CC0000"/>
                        </a:solidFill>
                        <a:latin typeface="Times New Roman"/>
                        <a:ea typeface="Times New Roman"/>
                        <a:cs typeface="Times New Roman"/>
                        <a:sym typeface="Times New Roman"/>
                      </a:endParaRPr>
                    </a:p>
                  </a:txBody>
                  <a:tcPr marT="45725" marB="45725" marR="91450" marL="91450"/>
                </a:tc>
              </a:tr>
              <a:tr h="826700">
                <a:tc>
                  <a:txBody>
                    <a:bodyPr/>
                    <a:lstStyle/>
                    <a:p>
                      <a:pPr indent="-342900" lvl="0" marL="342900" marR="0" rtl="0" algn="l">
                        <a:spcBef>
                          <a:spcPts val="0"/>
                        </a:spcBef>
                        <a:spcAft>
                          <a:spcPts val="0"/>
                        </a:spcAft>
                        <a:buClr>
                          <a:srgbClr val="003399"/>
                        </a:buClr>
                        <a:buSzPts val="2800"/>
                        <a:buFont typeface="Noto Sans Symbols"/>
                        <a:buChar char="✔"/>
                      </a:pPr>
                      <a:r>
                        <a:rPr lang="en-IN" sz="2800">
                          <a:solidFill>
                            <a:srgbClr val="003399"/>
                          </a:solidFill>
                          <a:latin typeface="Times New Roman"/>
                          <a:ea typeface="Times New Roman"/>
                          <a:cs typeface="Times New Roman"/>
                          <a:sym typeface="Times New Roman"/>
                        </a:rPr>
                        <a:t>Data Types &amp; Operators</a:t>
                      </a:r>
                      <a:endParaRPr/>
                    </a:p>
                    <a:p>
                      <a:pPr indent="-342900" lvl="0" marL="342900" marR="0" rtl="0" algn="l">
                        <a:spcBef>
                          <a:spcPts val="0"/>
                        </a:spcBef>
                        <a:spcAft>
                          <a:spcPts val="0"/>
                        </a:spcAft>
                        <a:buClr>
                          <a:srgbClr val="003399"/>
                        </a:buClr>
                        <a:buSzPts val="2800"/>
                        <a:buFont typeface="Noto Sans Symbols"/>
                        <a:buChar char="✔"/>
                      </a:pPr>
                      <a:r>
                        <a:rPr lang="en-IN" sz="2800">
                          <a:solidFill>
                            <a:srgbClr val="003399"/>
                          </a:solidFill>
                          <a:latin typeface="Times New Roman"/>
                          <a:ea typeface="Times New Roman"/>
                          <a:cs typeface="Times New Roman"/>
                          <a:sym typeface="Times New Roman"/>
                        </a:rPr>
                        <a:t>Control Structures</a:t>
                      </a:r>
                      <a:endParaRPr/>
                    </a:p>
                  </a:txBody>
                  <a:tcPr marT="45725" marB="45725" marR="91450" marL="91450"/>
                </a:tc>
              </a:tr>
              <a:tr h="826700">
                <a:tc>
                  <a:txBody>
                    <a:bodyPr/>
                    <a:lstStyle/>
                    <a:p>
                      <a:pPr indent="-342900" lvl="0" marL="342900" marR="0" rtl="0" algn="l">
                        <a:lnSpc>
                          <a:spcPct val="100000"/>
                        </a:lnSpc>
                        <a:spcBef>
                          <a:spcPts val="0"/>
                        </a:spcBef>
                        <a:spcAft>
                          <a:spcPts val="0"/>
                        </a:spcAft>
                        <a:buClr>
                          <a:srgbClr val="003399"/>
                        </a:buClr>
                        <a:buSzPts val="2800"/>
                        <a:buFont typeface="Noto Sans Symbols"/>
                        <a:buChar char="✔"/>
                      </a:pPr>
                      <a:r>
                        <a:rPr lang="en-IN" sz="2800">
                          <a:solidFill>
                            <a:srgbClr val="003399"/>
                          </a:solidFill>
                          <a:latin typeface="Times New Roman"/>
                          <a:ea typeface="Times New Roman"/>
                          <a:cs typeface="Times New Roman"/>
                          <a:sym typeface="Times New Roman"/>
                        </a:rPr>
                        <a:t>User</a:t>
                      </a:r>
                      <a:r>
                        <a:rPr lang="en-IN" sz="2800">
                          <a:solidFill>
                            <a:srgbClr val="003399"/>
                          </a:solidFill>
                          <a:latin typeface="Times New Roman"/>
                          <a:ea typeface="Times New Roman"/>
                          <a:cs typeface="Times New Roman"/>
                          <a:sym typeface="Times New Roman"/>
                        </a:rPr>
                        <a:t> Defined Functions</a:t>
                      </a:r>
                      <a:endParaRPr/>
                    </a:p>
                    <a:p>
                      <a:pPr indent="-342900" lvl="0" marL="342900" marR="0" rtl="0" algn="l">
                        <a:lnSpc>
                          <a:spcPct val="100000"/>
                        </a:lnSpc>
                        <a:spcBef>
                          <a:spcPts val="0"/>
                        </a:spcBef>
                        <a:spcAft>
                          <a:spcPts val="0"/>
                        </a:spcAft>
                        <a:buClr>
                          <a:srgbClr val="003399"/>
                        </a:buClr>
                        <a:buSzPts val="2800"/>
                        <a:buFont typeface="Noto Sans Symbols"/>
                        <a:buChar char="✔"/>
                      </a:pPr>
                      <a:r>
                        <a:rPr lang="en-IN" sz="2800">
                          <a:solidFill>
                            <a:srgbClr val="003399"/>
                          </a:solidFill>
                          <a:latin typeface="Times New Roman"/>
                          <a:ea typeface="Times New Roman"/>
                          <a:cs typeface="Times New Roman"/>
                          <a:sym typeface="Times New Roman"/>
                        </a:rPr>
                        <a:t>Storage Classes</a:t>
                      </a:r>
                      <a:endParaRPr/>
                    </a:p>
                  </a:txBody>
                  <a:tcPr marT="45725" marB="45725" marR="91450" marL="91450"/>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6"/>
          <p:cNvSpPr txBox="1"/>
          <p:nvPr>
            <p:ph type="title"/>
          </p:nvPr>
        </p:nvSpPr>
        <p:spPr>
          <a:xfrm>
            <a:off x="0" y="0"/>
            <a:ext cx="7286644" cy="78579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t/>
            </a:r>
            <a:endParaRPr/>
          </a:p>
        </p:txBody>
      </p:sp>
      <p:sp>
        <p:nvSpPr>
          <p:cNvPr id="306" name="Google Shape;306;p26"/>
          <p:cNvSpPr txBox="1"/>
          <p:nvPr/>
        </p:nvSpPr>
        <p:spPr>
          <a:xfrm>
            <a:off x="871900" y="1628800"/>
            <a:ext cx="6148371" cy="23698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Times New Roman"/>
              <a:buNone/>
            </a:pPr>
            <a:r>
              <a:rPr b="1" i="0" lang="en-IN" sz="2800" u="none" cap="none" strike="noStrike">
                <a:solidFill>
                  <a:srgbClr val="000000"/>
                </a:solidFill>
                <a:latin typeface="Times New Roman"/>
                <a:ea typeface="Times New Roman"/>
                <a:cs typeface="Times New Roman"/>
                <a:sym typeface="Times New Roman"/>
              </a:rPr>
              <a:t>Who is father of C Language?</a:t>
            </a:r>
            <a:endParaRPr/>
          </a:p>
          <a:p>
            <a:pPr indent="0" lvl="0" marL="0" marR="0" rtl="0" algn="l">
              <a:lnSpc>
                <a:spcPct val="100000"/>
              </a:lnSpc>
              <a:spcBef>
                <a:spcPts val="0"/>
              </a:spcBef>
              <a:spcAft>
                <a:spcPts val="0"/>
              </a:spcAft>
              <a:buClr>
                <a:schemeClr val="dk1"/>
              </a:buClr>
              <a:buSzPts val="2400"/>
              <a:buFont typeface="Calibri"/>
              <a:buNone/>
            </a:pPr>
            <a:r>
              <a:t/>
            </a:r>
            <a:endParaRPr b="1"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2F3239"/>
              </a:buClr>
              <a:buSzPts val="2400"/>
              <a:buFont typeface="Times New Roman"/>
              <a:buNone/>
            </a:pPr>
            <a:r>
              <a:rPr b="0" i="0" lang="en-IN" sz="2400" u="none" cap="none" strike="noStrike">
                <a:solidFill>
                  <a:srgbClr val="2F3239"/>
                </a:solidFill>
                <a:latin typeface="Times New Roman"/>
                <a:ea typeface="Times New Roman"/>
                <a:cs typeface="Times New Roman"/>
                <a:sym typeface="Times New Roman"/>
              </a:rPr>
              <a:t>A.  Bjarne Stroustrup   </a:t>
            </a:r>
            <a:endParaRPr/>
          </a:p>
          <a:p>
            <a:pPr indent="0" lvl="0" marL="0" marR="0" rtl="0" algn="l">
              <a:lnSpc>
                <a:spcPct val="100000"/>
              </a:lnSpc>
              <a:spcBef>
                <a:spcPts val="0"/>
              </a:spcBef>
              <a:spcAft>
                <a:spcPts val="0"/>
              </a:spcAft>
              <a:buClr>
                <a:srgbClr val="2F3239"/>
              </a:buClr>
              <a:buSzPts val="2400"/>
              <a:buFont typeface="Times New Roman"/>
              <a:buNone/>
            </a:pPr>
            <a:r>
              <a:rPr b="0" i="0" lang="en-IN" sz="2400" u="none" cap="none" strike="noStrike">
                <a:solidFill>
                  <a:srgbClr val="2F3239"/>
                </a:solidFill>
                <a:latin typeface="Times New Roman"/>
                <a:ea typeface="Times New Roman"/>
                <a:cs typeface="Times New Roman"/>
                <a:sym typeface="Times New Roman"/>
              </a:rPr>
              <a:t>B.  James A. Gosling</a:t>
            </a:r>
            <a:endParaRPr/>
          </a:p>
          <a:p>
            <a:pPr indent="0" lvl="0" marL="0" marR="0" rtl="0" algn="l">
              <a:lnSpc>
                <a:spcPct val="100000"/>
              </a:lnSpc>
              <a:spcBef>
                <a:spcPts val="0"/>
              </a:spcBef>
              <a:spcAft>
                <a:spcPts val="0"/>
              </a:spcAft>
              <a:buClr>
                <a:srgbClr val="2F3239"/>
              </a:buClr>
              <a:buSzPts val="2400"/>
              <a:buFont typeface="Times New Roman"/>
              <a:buNone/>
            </a:pPr>
            <a:r>
              <a:rPr b="0" i="0" lang="en-IN" sz="2400" u="none" cap="none" strike="noStrike">
                <a:solidFill>
                  <a:srgbClr val="2F3239"/>
                </a:solidFill>
                <a:latin typeface="Times New Roman"/>
                <a:ea typeface="Times New Roman"/>
                <a:cs typeface="Times New Roman"/>
                <a:sym typeface="Times New Roman"/>
              </a:rPr>
              <a:t>C.  Dennis Ritchie</a:t>
            </a:r>
            <a:endParaRPr/>
          </a:p>
          <a:p>
            <a:pPr indent="0" lvl="0" marL="0" marR="0" rtl="0" algn="l">
              <a:lnSpc>
                <a:spcPct val="100000"/>
              </a:lnSpc>
              <a:spcBef>
                <a:spcPts val="0"/>
              </a:spcBef>
              <a:spcAft>
                <a:spcPts val="0"/>
              </a:spcAft>
              <a:buClr>
                <a:srgbClr val="2F3239"/>
              </a:buClr>
              <a:buSzPts val="2400"/>
              <a:buFont typeface="Times New Roman"/>
              <a:buNone/>
            </a:pPr>
            <a:r>
              <a:rPr b="0" i="0" lang="en-IN" sz="2400" u="none" cap="none" strike="noStrike">
                <a:solidFill>
                  <a:srgbClr val="2F3239"/>
                </a:solidFill>
                <a:latin typeface="Times New Roman"/>
                <a:ea typeface="Times New Roman"/>
                <a:cs typeface="Times New Roman"/>
                <a:sym typeface="Times New Roman"/>
              </a:rPr>
              <a:t>D.  Dr. E.F. Codd</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7"/>
          <p:cNvSpPr txBox="1"/>
          <p:nvPr>
            <p:ph type="title"/>
          </p:nvPr>
        </p:nvSpPr>
        <p:spPr>
          <a:xfrm>
            <a:off x="0" y="0"/>
            <a:ext cx="7286644" cy="78579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t/>
            </a:r>
            <a:endParaRPr/>
          </a:p>
        </p:txBody>
      </p:sp>
      <p:sp>
        <p:nvSpPr>
          <p:cNvPr id="313" name="Google Shape;313;p27"/>
          <p:cNvSpPr txBox="1"/>
          <p:nvPr>
            <p:ph idx="1" type="body"/>
          </p:nvPr>
        </p:nvSpPr>
        <p:spPr>
          <a:xfrm>
            <a:off x="142844" y="1071546"/>
            <a:ext cx="8858400" cy="5358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333333"/>
              </a:buClr>
              <a:buSzPts val="2800"/>
              <a:buNone/>
            </a:pPr>
            <a:r>
              <a:rPr b="1" i="0" lang="en-IN" sz="2800">
                <a:solidFill>
                  <a:srgbClr val="333333"/>
                </a:solidFill>
                <a:latin typeface="Times New Roman"/>
                <a:ea typeface="Times New Roman"/>
                <a:cs typeface="Times New Roman"/>
                <a:sym typeface="Times New Roman"/>
              </a:rPr>
              <a:t>Which of the following statement is correct about the C language?</a:t>
            </a:r>
            <a:endParaRPr/>
          </a:p>
          <a:p>
            <a:pPr indent="0" lvl="0" marL="0" rtl="0" algn="just">
              <a:spcBef>
                <a:spcPts val="640"/>
              </a:spcBef>
              <a:spcAft>
                <a:spcPts val="0"/>
              </a:spcAft>
              <a:buClr>
                <a:schemeClr val="dk1"/>
              </a:buClr>
              <a:buSzPts val="3200"/>
              <a:buNone/>
            </a:pPr>
            <a:r>
              <a:t/>
            </a:r>
            <a:endParaRPr b="0" i="0">
              <a:solidFill>
                <a:srgbClr val="333333"/>
              </a:solidFill>
              <a:latin typeface="Inter"/>
              <a:ea typeface="Inter"/>
              <a:cs typeface="Inter"/>
              <a:sym typeface="Inter"/>
            </a:endParaRPr>
          </a:p>
          <a:p>
            <a:pPr indent="-342900" lvl="0" marL="342900" rtl="0" algn="just">
              <a:spcBef>
                <a:spcPts val="480"/>
              </a:spcBef>
              <a:spcAft>
                <a:spcPts val="0"/>
              </a:spcAft>
              <a:buClr>
                <a:srgbClr val="000000"/>
              </a:buClr>
              <a:buSzPts val="2400"/>
              <a:buFont typeface="Calibri"/>
              <a:buAutoNum type="arabicPeriod"/>
            </a:pPr>
            <a:r>
              <a:rPr b="0" i="0" lang="en-IN" sz="2400">
                <a:solidFill>
                  <a:srgbClr val="000000"/>
                </a:solidFill>
                <a:latin typeface="Times New Roman"/>
                <a:ea typeface="Times New Roman"/>
                <a:cs typeface="Times New Roman"/>
                <a:sym typeface="Times New Roman"/>
              </a:rPr>
              <a:t>The C language is a binary language with some extra features.</a:t>
            </a:r>
            <a:endParaRPr/>
          </a:p>
          <a:p>
            <a:pPr indent="-342900" lvl="0" marL="342900" rtl="0" algn="just">
              <a:spcBef>
                <a:spcPts val="480"/>
              </a:spcBef>
              <a:spcAft>
                <a:spcPts val="0"/>
              </a:spcAft>
              <a:buClr>
                <a:srgbClr val="000000"/>
              </a:buClr>
              <a:buSzPts val="2400"/>
              <a:buFont typeface="Calibri"/>
              <a:buAutoNum type="arabicPeriod"/>
            </a:pPr>
            <a:r>
              <a:rPr b="0" i="0" lang="en-IN" sz="2400">
                <a:solidFill>
                  <a:srgbClr val="000000"/>
                </a:solidFill>
                <a:latin typeface="Times New Roman"/>
                <a:ea typeface="Times New Roman"/>
                <a:cs typeface="Times New Roman"/>
                <a:sym typeface="Times New Roman"/>
              </a:rPr>
              <a:t>The C language is a high-level language with some low features.</a:t>
            </a:r>
            <a:endParaRPr/>
          </a:p>
          <a:p>
            <a:pPr indent="-342900" lvl="0" marL="342900" rtl="0" algn="just">
              <a:spcBef>
                <a:spcPts val="480"/>
              </a:spcBef>
              <a:spcAft>
                <a:spcPts val="0"/>
              </a:spcAft>
              <a:buClr>
                <a:srgbClr val="000000"/>
              </a:buClr>
              <a:buSzPts val="2400"/>
              <a:buFont typeface="Calibri"/>
              <a:buAutoNum type="arabicPeriod"/>
            </a:pPr>
            <a:r>
              <a:rPr b="0" i="0" lang="en-IN" sz="2400">
                <a:solidFill>
                  <a:srgbClr val="000000"/>
                </a:solidFill>
                <a:latin typeface="Times New Roman"/>
                <a:ea typeface="Times New Roman"/>
                <a:cs typeface="Times New Roman"/>
                <a:sym typeface="Times New Roman"/>
              </a:rPr>
              <a:t>The C language is a mid-level language with some high features.</a:t>
            </a:r>
            <a:endParaRPr/>
          </a:p>
          <a:p>
            <a:pPr indent="-342900" lvl="0" marL="342900" rtl="0" algn="just">
              <a:spcBef>
                <a:spcPts val="480"/>
              </a:spcBef>
              <a:spcAft>
                <a:spcPts val="0"/>
              </a:spcAft>
              <a:buClr>
                <a:srgbClr val="000000"/>
              </a:buClr>
              <a:buSzPts val="2400"/>
              <a:buFont typeface="Calibri"/>
              <a:buAutoNum type="arabicPeriod"/>
            </a:pPr>
            <a:r>
              <a:rPr b="0" i="0" lang="en-IN" sz="2400">
                <a:solidFill>
                  <a:srgbClr val="000000"/>
                </a:solidFill>
                <a:latin typeface="Times New Roman"/>
                <a:ea typeface="Times New Roman"/>
                <a:cs typeface="Times New Roman"/>
                <a:sym typeface="Times New Roman"/>
              </a:rPr>
              <a:t>The C language is a low-level language.</a:t>
            </a:r>
            <a:endParaRPr/>
          </a:p>
          <a:p>
            <a:pPr indent="0" lvl="0" marL="0" rtl="0" algn="l">
              <a:spcBef>
                <a:spcPts val="640"/>
              </a:spcBef>
              <a:spcAft>
                <a:spcPts val="0"/>
              </a:spcAft>
              <a:buClr>
                <a:schemeClr val="dk1"/>
              </a:buClr>
              <a:buSzPts val="32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8"/>
          <p:cNvSpPr txBox="1"/>
          <p:nvPr>
            <p:ph type="title"/>
          </p:nvPr>
        </p:nvSpPr>
        <p:spPr>
          <a:xfrm>
            <a:off x="0" y="0"/>
            <a:ext cx="7286644" cy="78579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t/>
            </a:r>
            <a:endParaRPr/>
          </a:p>
        </p:txBody>
      </p:sp>
      <p:sp>
        <p:nvSpPr>
          <p:cNvPr id="320" name="Google Shape;320;p28"/>
          <p:cNvSpPr txBox="1"/>
          <p:nvPr>
            <p:ph idx="1" type="body"/>
          </p:nvPr>
        </p:nvSpPr>
        <p:spPr>
          <a:xfrm>
            <a:off x="142844" y="1071546"/>
            <a:ext cx="8858312" cy="53578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sp>
        <p:nvSpPr>
          <p:cNvPr id="321" name="Google Shape;321;p28"/>
          <p:cNvSpPr txBox="1"/>
          <p:nvPr/>
        </p:nvSpPr>
        <p:spPr>
          <a:xfrm>
            <a:off x="539552" y="1700808"/>
            <a:ext cx="8352928" cy="24314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Times New Roman"/>
              <a:buNone/>
            </a:pPr>
            <a:r>
              <a:rPr b="1" i="0" lang="en-IN" sz="2800" u="none" cap="none" strike="noStrike">
                <a:solidFill>
                  <a:srgbClr val="000000"/>
                </a:solidFill>
                <a:latin typeface="Times New Roman"/>
                <a:ea typeface="Times New Roman"/>
                <a:cs typeface="Times New Roman"/>
                <a:sym typeface="Times New Roman"/>
              </a:rPr>
              <a:t>C Language developed at _________?</a:t>
            </a:r>
            <a:endParaRPr/>
          </a:p>
          <a:p>
            <a:pPr indent="0" lvl="0" marL="0" marR="0" rtl="0" algn="l">
              <a:lnSpc>
                <a:spcPct val="100000"/>
              </a:lnSpc>
              <a:spcBef>
                <a:spcPts val="0"/>
              </a:spcBef>
              <a:spcAft>
                <a:spcPts val="0"/>
              </a:spcAft>
              <a:buClr>
                <a:schemeClr val="dk1"/>
              </a:buClr>
              <a:buSzPts val="2800"/>
              <a:buFont typeface="Calibri"/>
              <a:buNone/>
            </a:pPr>
            <a:r>
              <a:t/>
            </a:r>
            <a:endParaRPr b="1" i="0" sz="2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400"/>
              <a:buFont typeface="Times New Roman"/>
              <a:buNone/>
            </a:pPr>
            <a:r>
              <a:rPr b="0" i="0" lang="en-IN" sz="2400" u="none" cap="none" strike="noStrike">
                <a:solidFill>
                  <a:schemeClr val="dk1"/>
                </a:solidFill>
                <a:latin typeface="Times New Roman"/>
                <a:ea typeface="Times New Roman"/>
                <a:cs typeface="Times New Roman"/>
                <a:sym typeface="Times New Roman"/>
              </a:rPr>
              <a:t>A.  AT &amp; T's Bell Laboratories of USA in 1972</a:t>
            </a:r>
            <a:endParaRPr/>
          </a:p>
          <a:p>
            <a:pPr indent="0" lvl="0" marL="0" marR="0" rtl="0" algn="l">
              <a:lnSpc>
                <a:spcPct val="100000"/>
              </a:lnSpc>
              <a:spcBef>
                <a:spcPts val="0"/>
              </a:spcBef>
              <a:spcAft>
                <a:spcPts val="0"/>
              </a:spcAft>
              <a:buClr>
                <a:schemeClr val="dk1"/>
              </a:buClr>
              <a:buSzPts val="2400"/>
              <a:buFont typeface="Times New Roman"/>
              <a:buNone/>
            </a:pPr>
            <a:r>
              <a:rPr b="0" i="0" lang="en-IN" sz="2400" u="none" cap="none" strike="noStrike">
                <a:solidFill>
                  <a:schemeClr val="dk1"/>
                </a:solidFill>
                <a:latin typeface="Times New Roman"/>
                <a:ea typeface="Times New Roman"/>
                <a:cs typeface="Times New Roman"/>
                <a:sym typeface="Times New Roman"/>
              </a:rPr>
              <a:t>B.  AT &amp; T's Bell Laboratories of USA in 1970</a:t>
            </a:r>
            <a:endParaRPr/>
          </a:p>
          <a:p>
            <a:pPr indent="0" lvl="0" marL="0" marR="0" rtl="0" algn="l">
              <a:lnSpc>
                <a:spcPct val="100000"/>
              </a:lnSpc>
              <a:spcBef>
                <a:spcPts val="0"/>
              </a:spcBef>
              <a:spcAft>
                <a:spcPts val="0"/>
              </a:spcAft>
              <a:buClr>
                <a:schemeClr val="dk1"/>
              </a:buClr>
              <a:buSzPts val="2400"/>
              <a:buFont typeface="Times New Roman"/>
              <a:buNone/>
            </a:pPr>
            <a:r>
              <a:rPr b="0" i="0" lang="en-IN" sz="2400" u="none" cap="none" strike="noStrike">
                <a:solidFill>
                  <a:schemeClr val="dk1"/>
                </a:solidFill>
                <a:latin typeface="Times New Roman"/>
                <a:ea typeface="Times New Roman"/>
                <a:cs typeface="Times New Roman"/>
                <a:sym typeface="Times New Roman"/>
              </a:rPr>
              <a:t>C.  Sun Microsystems in 1973</a:t>
            </a:r>
            <a:endParaRPr/>
          </a:p>
          <a:p>
            <a:pPr indent="0" lvl="0" marL="0" marR="0" rtl="0" algn="l">
              <a:lnSpc>
                <a:spcPct val="100000"/>
              </a:lnSpc>
              <a:spcBef>
                <a:spcPts val="0"/>
              </a:spcBef>
              <a:spcAft>
                <a:spcPts val="0"/>
              </a:spcAft>
              <a:buClr>
                <a:schemeClr val="dk1"/>
              </a:buClr>
              <a:buSzPts val="2400"/>
              <a:buFont typeface="Times New Roman"/>
              <a:buNone/>
            </a:pPr>
            <a:r>
              <a:rPr b="0" i="0" lang="en-IN" sz="2400" u="none" cap="none" strike="noStrike">
                <a:solidFill>
                  <a:schemeClr val="dk1"/>
                </a:solidFill>
                <a:latin typeface="Times New Roman"/>
                <a:ea typeface="Times New Roman"/>
                <a:cs typeface="Times New Roman"/>
                <a:sym typeface="Times New Roman"/>
              </a:rPr>
              <a:t>D.  Cambridge University in 1972</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descr="Image result for next class" id="326" name="Google Shape;326;p29"/>
          <p:cNvPicPr preferRelativeResize="0"/>
          <p:nvPr/>
        </p:nvPicPr>
        <p:blipFill rotWithShape="1">
          <a:blip r:embed="rId3">
            <a:alphaModFix/>
          </a:blip>
          <a:srcRect b="0" l="0" r="0" t="0"/>
          <a:stretch/>
        </p:blipFill>
        <p:spPr>
          <a:xfrm>
            <a:off x="838200" y="1295400"/>
            <a:ext cx="1493838" cy="1447800"/>
          </a:xfrm>
          <a:prstGeom prst="rect">
            <a:avLst/>
          </a:prstGeom>
          <a:noFill/>
          <a:ln>
            <a:noFill/>
          </a:ln>
        </p:spPr>
      </p:pic>
      <p:sp>
        <p:nvSpPr>
          <p:cNvPr id="327" name="Google Shape;327;p29"/>
          <p:cNvSpPr txBox="1"/>
          <p:nvPr/>
        </p:nvSpPr>
        <p:spPr>
          <a:xfrm>
            <a:off x="3048000" y="2590800"/>
            <a:ext cx="4495800" cy="2308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4800">
                <a:solidFill>
                  <a:srgbClr val="E36C09"/>
                </a:solidFill>
                <a:latin typeface="Times New Roman"/>
                <a:ea typeface="Times New Roman"/>
                <a:cs typeface="Times New Roman"/>
                <a:sym typeface="Times New Roman"/>
              </a:rPr>
              <a:t>Program Development in C</a:t>
            </a:r>
            <a:endParaRPr/>
          </a:p>
        </p:txBody>
      </p:sp>
      <p:pic>
        <p:nvPicPr>
          <p:cNvPr id="328" name="Google Shape;328;p29"/>
          <p:cNvPicPr preferRelativeResize="0"/>
          <p:nvPr/>
        </p:nvPicPr>
        <p:blipFill rotWithShape="1">
          <a:blip r:embed="rId4">
            <a:alphaModFix/>
          </a:blip>
          <a:srcRect b="0" l="0" r="0" t="0"/>
          <a:stretch/>
        </p:blipFill>
        <p:spPr>
          <a:xfrm>
            <a:off x="2514600" y="1295400"/>
            <a:ext cx="5895975" cy="3981450"/>
          </a:xfrm>
          <a:prstGeom prst="rect">
            <a:avLst/>
          </a:prstGeom>
          <a:noFill/>
          <a:ln>
            <a:noFill/>
          </a:ln>
        </p:spPr>
      </p:pic>
      <p:sp>
        <p:nvSpPr>
          <p:cNvPr id="329" name="Google Shape;329;p29"/>
          <p:cNvSpPr txBox="1"/>
          <p:nvPr/>
        </p:nvSpPr>
        <p:spPr>
          <a:xfrm>
            <a:off x="2719387" y="2019300"/>
            <a:ext cx="5486400"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6000">
                <a:solidFill>
                  <a:srgbClr val="FF0000"/>
                </a:solidFill>
                <a:latin typeface="Algerian"/>
                <a:ea typeface="Algerian"/>
                <a:cs typeface="Algerian"/>
                <a:sym typeface="Algerian"/>
              </a:rPr>
              <a:t>Basics and introduction to C</a:t>
            </a:r>
            <a:endParaRPr b="1" i="1" sz="6000">
              <a:solidFill>
                <a:srgbClr val="FF0000"/>
              </a:solidFill>
              <a:latin typeface="Algerian"/>
              <a:ea typeface="Algerian"/>
              <a:cs typeface="Algerian"/>
              <a:sym typeface="Algeri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3"/>
          <p:cNvSpPr txBox="1"/>
          <p:nvPr>
            <p:ph type="title"/>
          </p:nvPr>
        </p:nvSpPr>
        <p:spPr>
          <a:xfrm>
            <a:off x="0" y="0"/>
            <a:ext cx="7286644" cy="78579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C0000"/>
              </a:buClr>
              <a:buSzPts val="4400"/>
              <a:buFont typeface="Times New Roman"/>
              <a:buNone/>
            </a:pPr>
            <a:r>
              <a:rPr b="1" lang="en-IN">
                <a:solidFill>
                  <a:srgbClr val="CC0000"/>
                </a:solidFill>
                <a:latin typeface="Times New Roman"/>
                <a:ea typeface="Times New Roman"/>
                <a:cs typeface="Times New Roman"/>
                <a:sym typeface="Times New Roman"/>
              </a:rPr>
              <a:t>Course Details</a:t>
            </a:r>
            <a:endParaRPr b="1">
              <a:solidFill>
                <a:srgbClr val="CC0000"/>
              </a:solidFill>
            </a:endParaRPr>
          </a:p>
        </p:txBody>
      </p:sp>
      <p:sp>
        <p:nvSpPr>
          <p:cNvPr id="96" name="Google Shape;96;p3"/>
          <p:cNvSpPr txBox="1"/>
          <p:nvPr>
            <p:ph idx="1" type="body"/>
          </p:nvPr>
        </p:nvSpPr>
        <p:spPr>
          <a:xfrm>
            <a:off x="142844" y="1071546"/>
            <a:ext cx="8858312" cy="535785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3399"/>
              </a:buClr>
              <a:buSzPts val="3200"/>
              <a:buChar char="•"/>
            </a:pPr>
            <a:r>
              <a:rPr lang="en-IN">
                <a:solidFill>
                  <a:srgbClr val="003399"/>
                </a:solidFill>
                <a:latin typeface="Times New Roman"/>
                <a:ea typeface="Times New Roman"/>
                <a:cs typeface="Times New Roman"/>
                <a:sym typeface="Times New Roman"/>
              </a:rPr>
              <a:t>           </a:t>
            </a:r>
            <a:endParaRPr/>
          </a:p>
          <a:p>
            <a:pPr indent="-342900" lvl="0" marL="342900" rtl="0" algn="l">
              <a:spcBef>
                <a:spcPts val="640"/>
              </a:spcBef>
              <a:spcAft>
                <a:spcPts val="0"/>
              </a:spcAft>
              <a:buClr>
                <a:srgbClr val="003399"/>
              </a:buClr>
              <a:buSzPts val="3200"/>
              <a:buNone/>
            </a:pPr>
            <a:r>
              <a:rPr lang="en-IN">
                <a:solidFill>
                  <a:srgbClr val="003399"/>
                </a:solidFill>
                <a:latin typeface="Times New Roman"/>
                <a:ea typeface="Times New Roman"/>
                <a:cs typeface="Times New Roman"/>
                <a:sym typeface="Times New Roman"/>
              </a:rPr>
              <a:t>              </a:t>
            </a:r>
            <a:endParaRPr/>
          </a:p>
          <a:p>
            <a:pPr indent="-342900" lvl="0" marL="342900" rtl="0" algn="l">
              <a:spcBef>
                <a:spcPts val="640"/>
              </a:spcBef>
              <a:spcAft>
                <a:spcPts val="0"/>
              </a:spcAft>
              <a:buClr>
                <a:schemeClr val="dk1"/>
              </a:buClr>
              <a:buSzPts val="3200"/>
              <a:buNone/>
            </a:pPr>
            <a:r>
              <a:t/>
            </a:r>
            <a:endParaRPr>
              <a:solidFill>
                <a:srgbClr val="003399"/>
              </a:solidFill>
              <a:latin typeface="Times New Roman"/>
              <a:ea typeface="Times New Roman"/>
              <a:cs typeface="Times New Roman"/>
              <a:sym typeface="Times New Roman"/>
            </a:endParaRPr>
          </a:p>
          <a:p>
            <a:pPr indent="-342900" lvl="0" marL="342900" rtl="0" algn="l">
              <a:spcBef>
                <a:spcPts val="640"/>
              </a:spcBef>
              <a:spcAft>
                <a:spcPts val="0"/>
              </a:spcAft>
              <a:buClr>
                <a:srgbClr val="003399"/>
              </a:buClr>
              <a:buSzPts val="3200"/>
              <a:buChar char="•"/>
            </a:pPr>
            <a:r>
              <a:rPr b="1" lang="en-IN">
                <a:solidFill>
                  <a:srgbClr val="003399"/>
                </a:solidFill>
                <a:latin typeface="Times New Roman"/>
                <a:ea typeface="Times New Roman"/>
                <a:cs typeface="Times New Roman"/>
                <a:sym typeface="Times New Roman"/>
              </a:rPr>
              <a:t>Text Book</a:t>
            </a:r>
            <a:endParaRPr b="1">
              <a:solidFill>
                <a:srgbClr val="003399"/>
              </a:solidFill>
              <a:latin typeface="Times New Roman"/>
              <a:ea typeface="Times New Roman"/>
              <a:cs typeface="Times New Roman"/>
              <a:sym typeface="Times New Roman"/>
            </a:endParaRPr>
          </a:p>
          <a:p>
            <a:pPr indent="-285750" lvl="1" marL="742950" rtl="0" algn="l">
              <a:spcBef>
                <a:spcPts val="640"/>
              </a:spcBef>
              <a:spcAft>
                <a:spcPts val="0"/>
              </a:spcAft>
              <a:buClr>
                <a:srgbClr val="003399"/>
              </a:buClr>
              <a:buSzPts val="3200"/>
              <a:buFont typeface="Noto Sans Symbols"/>
              <a:buChar char="▪"/>
            </a:pPr>
            <a:r>
              <a:rPr lang="en-IN" sz="3200">
                <a:solidFill>
                  <a:srgbClr val="003399"/>
                </a:solidFill>
                <a:latin typeface="Times New Roman"/>
                <a:ea typeface="Times New Roman"/>
                <a:cs typeface="Times New Roman"/>
                <a:sym typeface="Times New Roman"/>
              </a:rPr>
              <a:t>“PROGRAMMING IN C” </a:t>
            </a:r>
            <a:endParaRPr/>
          </a:p>
          <a:p>
            <a:pPr indent="-285750" lvl="1" marL="742950" rtl="0" algn="l">
              <a:spcBef>
                <a:spcPts val="640"/>
              </a:spcBef>
              <a:spcAft>
                <a:spcPts val="0"/>
              </a:spcAft>
              <a:buClr>
                <a:srgbClr val="003399"/>
              </a:buClr>
              <a:buSzPts val="3200"/>
              <a:buNone/>
            </a:pPr>
            <a:r>
              <a:rPr lang="en-IN" sz="3200">
                <a:solidFill>
                  <a:srgbClr val="003399"/>
                </a:solidFill>
                <a:latin typeface="Times New Roman"/>
                <a:ea typeface="Times New Roman"/>
                <a:cs typeface="Times New Roman"/>
                <a:sym typeface="Times New Roman"/>
              </a:rPr>
              <a:t>by</a:t>
            </a:r>
            <a:endParaRPr/>
          </a:p>
          <a:p>
            <a:pPr indent="-285750" lvl="1" marL="742950" rtl="0" algn="l">
              <a:spcBef>
                <a:spcPts val="640"/>
              </a:spcBef>
              <a:spcAft>
                <a:spcPts val="0"/>
              </a:spcAft>
              <a:buClr>
                <a:srgbClr val="003399"/>
              </a:buClr>
              <a:buSzPts val="3200"/>
              <a:buNone/>
            </a:pPr>
            <a:r>
              <a:rPr lang="en-IN" sz="3200">
                <a:solidFill>
                  <a:srgbClr val="003399"/>
                </a:solidFill>
                <a:latin typeface="Times New Roman"/>
                <a:ea typeface="Times New Roman"/>
                <a:cs typeface="Times New Roman"/>
                <a:sym typeface="Times New Roman"/>
              </a:rPr>
              <a:t>ASHOK N. KAMTHANE</a:t>
            </a:r>
            <a:endParaRPr/>
          </a:p>
          <a:p>
            <a:pPr indent="-285750" lvl="1" marL="742950" rtl="0" algn="l">
              <a:spcBef>
                <a:spcPts val="640"/>
              </a:spcBef>
              <a:spcAft>
                <a:spcPts val="0"/>
              </a:spcAft>
              <a:buClr>
                <a:srgbClr val="003399"/>
              </a:buClr>
              <a:buSzPts val="3200"/>
              <a:buNone/>
            </a:pPr>
            <a:r>
              <a:rPr lang="en-IN" sz="3200">
                <a:solidFill>
                  <a:srgbClr val="003399"/>
                </a:solidFill>
                <a:latin typeface="Times New Roman"/>
                <a:ea typeface="Times New Roman"/>
                <a:cs typeface="Times New Roman"/>
                <a:sym typeface="Times New Roman"/>
              </a:rPr>
              <a:t>PEARSON, 2</a:t>
            </a:r>
            <a:r>
              <a:rPr baseline="30000" lang="en-IN" sz="3200">
                <a:solidFill>
                  <a:srgbClr val="003399"/>
                </a:solidFill>
                <a:latin typeface="Times New Roman"/>
                <a:ea typeface="Times New Roman"/>
                <a:cs typeface="Times New Roman"/>
                <a:sym typeface="Times New Roman"/>
              </a:rPr>
              <a:t>nd</a:t>
            </a:r>
            <a:r>
              <a:rPr lang="en-IN" sz="3200">
                <a:solidFill>
                  <a:srgbClr val="003399"/>
                </a:solidFill>
                <a:latin typeface="Times New Roman"/>
                <a:ea typeface="Times New Roman"/>
                <a:cs typeface="Times New Roman"/>
                <a:sym typeface="Times New Roman"/>
              </a:rPr>
              <a:t> Edition</a:t>
            </a:r>
            <a:endParaRPr sz="3200" u="sng">
              <a:solidFill>
                <a:srgbClr val="003399"/>
              </a:solidFill>
              <a:latin typeface="Times New Roman"/>
              <a:ea typeface="Times New Roman"/>
              <a:cs typeface="Times New Roman"/>
              <a:sym typeface="Times New Roman"/>
            </a:endParaRPr>
          </a:p>
          <a:p>
            <a:pPr indent="-139700" lvl="0" marL="342900" rtl="0" algn="l">
              <a:spcBef>
                <a:spcPts val="640"/>
              </a:spcBef>
              <a:spcAft>
                <a:spcPts val="0"/>
              </a:spcAft>
              <a:buClr>
                <a:schemeClr val="dk1"/>
              </a:buClr>
              <a:buSzPts val="3200"/>
              <a:buNone/>
            </a:pPr>
            <a:r>
              <a:t/>
            </a:r>
            <a:endParaRPr>
              <a:solidFill>
                <a:srgbClr val="003399"/>
              </a:solidFill>
              <a:latin typeface="Times New Roman"/>
              <a:ea typeface="Times New Roman"/>
              <a:cs typeface="Times New Roman"/>
              <a:sym typeface="Times New Roman"/>
            </a:endParaRPr>
          </a:p>
          <a:p>
            <a:pPr indent="-139700" lvl="0" marL="342900" rtl="0" algn="l">
              <a:spcBef>
                <a:spcPts val="640"/>
              </a:spcBef>
              <a:spcAft>
                <a:spcPts val="0"/>
              </a:spcAft>
              <a:buClr>
                <a:schemeClr val="dk1"/>
              </a:buClr>
              <a:buSzPts val="3200"/>
              <a:buNone/>
            </a:pPr>
            <a:r>
              <a:t/>
            </a:r>
            <a:endParaRPr>
              <a:solidFill>
                <a:srgbClr val="003399"/>
              </a:solidFill>
            </a:endParaRPr>
          </a:p>
        </p:txBody>
      </p:sp>
      <p:pic>
        <p:nvPicPr>
          <p:cNvPr descr="book1image.jpg" id="97" name="Google Shape;97;p3"/>
          <p:cNvPicPr preferRelativeResize="0"/>
          <p:nvPr/>
        </p:nvPicPr>
        <p:blipFill rotWithShape="1">
          <a:blip r:embed="rId3">
            <a:alphaModFix/>
          </a:blip>
          <a:srcRect b="0" l="0" r="0" t="0"/>
          <a:stretch/>
        </p:blipFill>
        <p:spPr>
          <a:xfrm>
            <a:off x="5486400" y="2971800"/>
            <a:ext cx="2895600" cy="3048000"/>
          </a:xfrm>
          <a:prstGeom prst="rect">
            <a:avLst/>
          </a:prstGeom>
          <a:noFill/>
          <a:ln>
            <a:noFill/>
          </a:ln>
        </p:spPr>
      </p:pic>
      <p:graphicFrame>
        <p:nvGraphicFramePr>
          <p:cNvPr id="98" name="Google Shape;98;p3"/>
          <p:cNvGraphicFramePr/>
          <p:nvPr/>
        </p:nvGraphicFramePr>
        <p:xfrm>
          <a:off x="500034" y="1071546"/>
          <a:ext cx="3000000" cy="3000000"/>
        </p:xfrm>
        <a:graphic>
          <a:graphicData uri="http://schemas.openxmlformats.org/drawingml/2006/table">
            <a:tbl>
              <a:tblPr bandRow="1" firstRow="1">
                <a:noFill/>
                <a:tableStyleId>{9E30E827-B14E-4483-A45C-99EBE8D6B881}</a:tableStyleId>
              </a:tblPr>
              <a:tblGrid>
                <a:gridCol w="365550"/>
                <a:gridCol w="365550"/>
                <a:gridCol w="1912125"/>
              </a:tblGrid>
              <a:tr h="370850">
                <a:tc>
                  <a:txBody>
                    <a:bodyPr/>
                    <a:lstStyle/>
                    <a:p>
                      <a:pPr indent="0" lvl="0" marL="0" marR="0" rtl="0" algn="l">
                        <a:spcBef>
                          <a:spcPts val="0"/>
                        </a:spcBef>
                        <a:spcAft>
                          <a:spcPts val="0"/>
                        </a:spcAft>
                        <a:buNone/>
                      </a:pPr>
                      <a:r>
                        <a:rPr b="1" lang="en-IN" sz="3200">
                          <a:solidFill>
                            <a:srgbClr val="003399"/>
                          </a:solidFill>
                          <a:latin typeface="Times New Roman"/>
                          <a:ea typeface="Times New Roman"/>
                          <a:cs typeface="Times New Roman"/>
                          <a:sym typeface="Times New Roman"/>
                        </a:rPr>
                        <a:t>L</a:t>
                      </a:r>
                      <a:endParaRPr/>
                    </a:p>
                  </a:txBody>
                  <a:tcPr marT="45725" marB="45725" marR="91450" marL="91450"/>
                </a:tc>
                <a:tc>
                  <a:txBody>
                    <a:bodyPr/>
                    <a:lstStyle/>
                    <a:p>
                      <a:pPr indent="0" lvl="0" marL="0" marR="0" rtl="0" algn="l">
                        <a:spcBef>
                          <a:spcPts val="0"/>
                        </a:spcBef>
                        <a:spcAft>
                          <a:spcPts val="0"/>
                        </a:spcAft>
                        <a:buNone/>
                      </a:pPr>
                      <a:r>
                        <a:rPr b="1" lang="en-IN" sz="3200">
                          <a:solidFill>
                            <a:srgbClr val="003399"/>
                          </a:solidFill>
                          <a:latin typeface="Times New Roman"/>
                          <a:ea typeface="Times New Roman"/>
                          <a:cs typeface="Times New Roman"/>
                          <a:sym typeface="Times New Roman"/>
                        </a:rPr>
                        <a:t>T</a:t>
                      </a:r>
                      <a:endParaRPr/>
                    </a:p>
                  </a:txBody>
                  <a:tcPr marT="45725" marB="45725" marR="91450" marL="91450"/>
                </a:tc>
                <a:tc>
                  <a:txBody>
                    <a:bodyPr/>
                    <a:lstStyle/>
                    <a:p>
                      <a:pPr indent="0" lvl="0" marL="0" marR="0" rtl="0" algn="l">
                        <a:spcBef>
                          <a:spcPts val="0"/>
                        </a:spcBef>
                        <a:spcAft>
                          <a:spcPts val="0"/>
                        </a:spcAft>
                        <a:buNone/>
                      </a:pPr>
                      <a:r>
                        <a:rPr b="1" lang="en-IN" sz="3200">
                          <a:solidFill>
                            <a:srgbClr val="003399"/>
                          </a:solidFill>
                          <a:latin typeface="Times New Roman"/>
                          <a:ea typeface="Times New Roman"/>
                          <a:cs typeface="Times New Roman"/>
                          <a:sym typeface="Times New Roman"/>
                        </a:rPr>
                        <a:t>P</a:t>
                      </a:r>
                      <a:endParaRPr/>
                    </a:p>
                  </a:txBody>
                  <a:tcPr marT="45725" marB="45725" marR="91450" marL="91450"/>
                </a:tc>
              </a:tr>
              <a:tr h="370850">
                <a:tc>
                  <a:txBody>
                    <a:bodyPr/>
                    <a:lstStyle/>
                    <a:p>
                      <a:pPr indent="0" lvl="0" marL="0" marR="0" rtl="0" algn="l">
                        <a:spcBef>
                          <a:spcPts val="0"/>
                        </a:spcBef>
                        <a:spcAft>
                          <a:spcPts val="0"/>
                        </a:spcAft>
                        <a:buNone/>
                      </a:pPr>
                      <a:r>
                        <a:rPr lang="en-IN" sz="3200">
                          <a:solidFill>
                            <a:srgbClr val="003399"/>
                          </a:solidFill>
                          <a:latin typeface="Times New Roman"/>
                          <a:ea typeface="Times New Roman"/>
                          <a:cs typeface="Times New Roman"/>
                          <a:sym typeface="Times New Roman"/>
                        </a:rPr>
                        <a:t>2</a:t>
                      </a:r>
                      <a:endParaRPr/>
                    </a:p>
                  </a:txBody>
                  <a:tcPr marT="45725" marB="45725" marR="91450" marL="91450"/>
                </a:tc>
                <a:tc>
                  <a:txBody>
                    <a:bodyPr/>
                    <a:lstStyle/>
                    <a:p>
                      <a:pPr indent="0" lvl="0" marL="0" marR="0" rtl="0" algn="l">
                        <a:spcBef>
                          <a:spcPts val="0"/>
                        </a:spcBef>
                        <a:spcAft>
                          <a:spcPts val="0"/>
                        </a:spcAft>
                        <a:buNone/>
                      </a:pPr>
                      <a:r>
                        <a:rPr lang="en-IN" sz="3200">
                          <a:solidFill>
                            <a:srgbClr val="003399"/>
                          </a:solidFill>
                          <a:latin typeface="Times New Roman"/>
                          <a:ea typeface="Times New Roman"/>
                          <a:cs typeface="Times New Roman"/>
                          <a:sym typeface="Times New Roman"/>
                        </a:rPr>
                        <a:t>0</a:t>
                      </a:r>
                      <a:endParaRPr/>
                    </a:p>
                  </a:txBody>
                  <a:tcPr marT="45725" marB="45725" marR="91450" marL="91450"/>
                </a:tc>
                <a:tc>
                  <a:txBody>
                    <a:bodyPr/>
                    <a:lstStyle/>
                    <a:p>
                      <a:pPr indent="0" lvl="0" marL="0" marR="0" rtl="0" algn="l">
                        <a:spcBef>
                          <a:spcPts val="0"/>
                        </a:spcBef>
                        <a:spcAft>
                          <a:spcPts val="0"/>
                        </a:spcAft>
                        <a:buNone/>
                      </a:pPr>
                      <a:r>
                        <a:rPr lang="en-IN" sz="3200">
                          <a:solidFill>
                            <a:srgbClr val="003399"/>
                          </a:solidFill>
                          <a:latin typeface="Times New Roman"/>
                          <a:ea typeface="Times New Roman"/>
                          <a:cs typeface="Times New Roman"/>
                          <a:sym typeface="Times New Roman"/>
                        </a:rPr>
                        <a:t>2  </a:t>
                      </a:r>
                      <a:endParaRPr/>
                    </a:p>
                  </a:txBody>
                  <a:tcPr marT="45725" marB="45725"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4"/>
          <p:cNvSpPr txBox="1"/>
          <p:nvPr>
            <p:ph type="title"/>
          </p:nvPr>
        </p:nvSpPr>
        <p:spPr>
          <a:xfrm>
            <a:off x="0" y="0"/>
            <a:ext cx="7286644" cy="78579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C0000"/>
              </a:buClr>
              <a:buSzPts val="4400"/>
              <a:buFont typeface="Times New Roman"/>
              <a:buNone/>
            </a:pPr>
            <a:r>
              <a:rPr b="1" lang="en-IN">
                <a:solidFill>
                  <a:srgbClr val="CC0000"/>
                </a:solidFill>
                <a:latin typeface="Times New Roman"/>
                <a:ea typeface="Times New Roman"/>
                <a:cs typeface="Times New Roman"/>
                <a:sym typeface="Times New Roman"/>
              </a:rPr>
              <a:t>Reference Books</a:t>
            </a:r>
            <a:br>
              <a:rPr b="1" lang="en-IN">
                <a:solidFill>
                  <a:srgbClr val="CC0000"/>
                </a:solidFill>
                <a:latin typeface="Times New Roman"/>
                <a:ea typeface="Times New Roman"/>
                <a:cs typeface="Times New Roman"/>
                <a:sym typeface="Times New Roman"/>
              </a:rPr>
            </a:br>
            <a:endParaRPr b="1">
              <a:solidFill>
                <a:srgbClr val="CC0000"/>
              </a:solidFill>
            </a:endParaRPr>
          </a:p>
        </p:txBody>
      </p:sp>
      <p:sp>
        <p:nvSpPr>
          <p:cNvPr id="104" name="Google Shape;104;p4"/>
          <p:cNvSpPr txBox="1"/>
          <p:nvPr>
            <p:ph idx="1" type="body"/>
          </p:nvPr>
        </p:nvSpPr>
        <p:spPr>
          <a:xfrm>
            <a:off x="142844" y="1071546"/>
            <a:ext cx="8858312" cy="5357850"/>
          </a:xfrm>
          <a:prstGeom prst="rect">
            <a:avLst/>
          </a:prstGeom>
          <a:noFill/>
          <a:ln>
            <a:noFill/>
          </a:ln>
        </p:spPr>
        <p:txBody>
          <a:bodyPr anchorCtr="0" anchor="t" bIns="45700" lIns="91425" spcFirstLastPara="1" rIns="91425" wrap="square" tIns="45700">
            <a:noAutofit/>
          </a:bodyPr>
          <a:lstStyle/>
          <a:p>
            <a:pPr indent="-514350" lvl="1" marL="971550" rtl="0" algn="l">
              <a:spcBef>
                <a:spcPts val="0"/>
              </a:spcBef>
              <a:spcAft>
                <a:spcPts val="0"/>
              </a:spcAft>
              <a:buClr>
                <a:srgbClr val="003399"/>
              </a:buClr>
              <a:buSzPts val="3200"/>
              <a:buFont typeface="Arial"/>
              <a:buChar char="•"/>
            </a:pPr>
            <a:r>
              <a:rPr lang="en-IN" sz="3200">
                <a:solidFill>
                  <a:srgbClr val="003399"/>
                </a:solidFill>
                <a:latin typeface="Times New Roman"/>
                <a:ea typeface="Times New Roman"/>
                <a:cs typeface="Times New Roman"/>
                <a:sym typeface="Times New Roman"/>
              </a:rPr>
              <a:t> “</a:t>
            </a:r>
            <a:r>
              <a:rPr lang="en-IN" sz="3200">
                <a:solidFill>
                  <a:srgbClr val="CC0000"/>
                </a:solidFill>
                <a:latin typeface="Times New Roman"/>
                <a:ea typeface="Times New Roman"/>
                <a:cs typeface="Times New Roman"/>
                <a:sym typeface="Times New Roman"/>
              </a:rPr>
              <a:t>C HOW TO PROGRAM</a:t>
            </a:r>
            <a:r>
              <a:rPr lang="en-IN" sz="3200">
                <a:solidFill>
                  <a:srgbClr val="003399"/>
                </a:solidFill>
                <a:latin typeface="Times New Roman"/>
                <a:ea typeface="Times New Roman"/>
                <a:cs typeface="Times New Roman"/>
                <a:sym typeface="Times New Roman"/>
              </a:rPr>
              <a:t>” by </a:t>
            </a:r>
            <a:endParaRPr/>
          </a:p>
          <a:p>
            <a:pPr indent="-285750" lvl="1" marL="742950" rtl="0" algn="l">
              <a:spcBef>
                <a:spcPts val="640"/>
              </a:spcBef>
              <a:spcAft>
                <a:spcPts val="0"/>
              </a:spcAft>
              <a:buClr>
                <a:srgbClr val="003399"/>
              </a:buClr>
              <a:buSzPts val="3200"/>
              <a:buNone/>
            </a:pPr>
            <a:r>
              <a:rPr lang="en-IN" sz="3200">
                <a:solidFill>
                  <a:srgbClr val="003399"/>
                </a:solidFill>
                <a:latin typeface="Times New Roman"/>
                <a:ea typeface="Times New Roman"/>
                <a:cs typeface="Times New Roman"/>
                <a:sym typeface="Times New Roman"/>
              </a:rPr>
              <a:t>PAUL DEITEL AND</a:t>
            </a:r>
            <a:endParaRPr/>
          </a:p>
          <a:p>
            <a:pPr indent="-285750" lvl="1" marL="742950" rtl="0" algn="l">
              <a:spcBef>
                <a:spcPts val="640"/>
              </a:spcBef>
              <a:spcAft>
                <a:spcPts val="0"/>
              </a:spcAft>
              <a:buClr>
                <a:srgbClr val="003399"/>
              </a:buClr>
              <a:buSzPts val="3200"/>
              <a:buNone/>
            </a:pPr>
            <a:r>
              <a:rPr lang="en-IN" sz="3200">
                <a:solidFill>
                  <a:srgbClr val="003399"/>
                </a:solidFill>
                <a:latin typeface="Times New Roman"/>
                <a:ea typeface="Times New Roman"/>
                <a:cs typeface="Times New Roman"/>
                <a:sym typeface="Times New Roman"/>
              </a:rPr>
              <a:t>HARVEY DEITEL </a:t>
            </a:r>
            <a:endParaRPr/>
          </a:p>
          <a:p>
            <a:pPr indent="-285750" lvl="1" marL="742950" rtl="0" algn="l">
              <a:spcBef>
                <a:spcPts val="640"/>
              </a:spcBef>
              <a:spcAft>
                <a:spcPts val="0"/>
              </a:spcAft>
              <a:buClr>
                <a:srgbClr val="003399"/>
              </a:buClr>
              <a:buSzPts val="3200"/>
              <a:buNone/>
            </a:pPr>
            <a:r>
              <a:rPr lang="en-IN" sz="3200">
                <a:solidFill>
                  <a:srgbClr val="003399"/>
                </a:solidFill>
                <a:latin typeface="Times New Roman"/>
                <a:ea typeface="Times New Roman"/>
                <a:cs typeface="Times New Roman"/>
                <a:sym typeface="Times New Roman"/>
              </a:rPr>
              <a:t>PHI(Prentice Hall India)</a:t>
            </a:r>
            <a:endParaRPr/>
          </a:p>
          <a:p>
            <a:pPr indent="-285750" lvl="1" marL="742950" rtl="0" algn="l">
              <a:spcBef>
                <a:spcPts val="640"/>
              </a:spcBef>
              <a:spcAft>
                <a:spcPts val="0"/>
              </a:spcAft>
              <a:buClr>
                <a:schemeClr val="dk1"/>
              </a:buClr>
              <a:buSzPts val="3200"/>
              <a:buNone/>
            </a:pPr>
            <a:r>
              <a:t/>
            </a:r>
            <a:endParaRPr sz="3200">
              <a:solidFill>
                <a:srgbClr val="003399"/>
              </a:solidFill>
              <a:latin typeface="Times New Roman"/>
              <a:ea typeface="Times New Roman"/>
              <a:cs typeface="Times New Roman"/>
              <a:sym typeface="Times New Roman"/>
            </a:endParaRPr>
          </a:p>
          <a:p>
            <a:pPr indent="-514350" lvl="1" marL="971550" rtl="0" algn="l">
              <a:spcBef>
                <a:spcPts val="640"/>
              </a:spcBef>
              <a:spcAft>
                <a:spcPts val="0"/>
              </a:spcAft>
              <a:buClr>
                <a:srgbClr val="003399"/>
              </a:buClr>
              <a:buSzPts val="3200"/>
              <a:buFont typeface="Arial"/>
              <a:buChar char="•"/>
            </a:pPr>
            <a:r>
              <a:rPr lang="en-IN" sz="3200">
                <a:solidFill>
                  <a:srgbClr val="003399"/>
                </a:solidFill>
                <a:latin typeface="Times New Roman"/>
                <a:ea typeface="Times New Roman"/>
                <a:cs typeface="Times New Roman"/>
                <a:sym typeface="Times New Roman"/>
              </a:rPr>
              <a:t>“</a:t>
            </a:r>
            <a:r>
              <a:rPr lang="en-IN" sz="3200">
                <a:solidFill>
                  <a:srgbClr val="CC0000"/>
                </a:solidFill>
                <a:latin typeface="Times New Roman"/>
                <a:ea typeface="Times New Roman"/>
                <a:cs typeface="Times New Roman"/>
                <a:sym typeface="Times New Roman"/>
              </a:rPr>
              <a:t>PROGRAMMING IN ANSI C</a:t>
            </a:r>
            <a:r>
              <a:rPr lang="en-IN" sz="3200">
                <a:solidFill>
                  <a:srgbClr val="003399"/>
                </a:solidFill>
                <a:latin typeface="Times New Roman"/>
                <a:ea typeface="Times New Roman"/>
                <a:cs typeface="Times New Roman"/>
                <a:sym typeface="Times New Roman"/>
              </a:rPr>
              <a:t>” </a:t>
            </a:r>
            <a:endParaRPr/>
          </a:p>
          <a:p>
            <a:pPr indent="-514350" lvl="1" marL="971550" rtl="0" algn="l">
              <a:spcBef>
                <a:spcPts val="640"/>
              </a:spcBef>
              <a:spcAft>
                <a:spcPts val="0"/>
              </a:spcAft>
              <a:buClr>
                <a:srgbClr val="003399"/>
              </a:buClr>
              <a:buSzPts val="3200"/>
              <a:buNone/>
            </a:pPr>
            <a:r>
              <a:rPr lang="en-IN" sz="3200">
                <a:solidFill>
                  <a:srgbClr val="003399"/>
                </a:solidFill>
                <a:latin typeface="Times New Roman"/>
                <a:ea typeface="Times New Roman"/>
                <a:cs typeface="Times New Roman"/>
                <a:sym typeface="Times New Roman"/>
              </a:rPr>
              <a:t>By E. BALAGURUSAMY </a:t>
            </a:r>
            <a:endParaRPr/>
          </a:p>
          <a:p>
            <a:pPr indent="-285750" lvl="1" marL="742950" rtl="0" algn="l">
              <a:spcBef>
                <a:spcPts val="640"/>
              </a:spcBef>
              <a:spcAft>
                <a:spcPts val="0"/>
              </a:spcAft>
              <a:buClr>
                <a:srgbClr val="003399"/>
              </a:buClr>
              <a:buSzPts val="3200"/>
              <a:buNone/>
            </a:pPr>
            <a:r>
              <a:rPr lang="en-IN" sz="3200">
                <a:solidFill>
                  <a:srgbClr val="003399"/>
                </a:solidFill>
                <a:latin typeface="Times New Roman"/>
                <a:ea typeface="Times New Roman"/>
                <a:cs typeface="Times New Roman"/>
                <a:sym typeface="Times New Roman"/>
              </a:rPr>
              <a:t>McGraw Hill Education </a:t>
            </a:r>
            <a:endParaRPr/>
          </a:p>
          <a:p>
            <a:pPr indent="-139700" lvl="0" marL="342900" rtl="0" algn="l">
              <a:spcBef>
                <a:spcPts val="640"/>
              </a:spcBef>
              <a:spcAft>
                <a:spcPts val="0"/>
              </a:spcAft>
              <a:buClr>
                <a:schemeClr val="dk1"/>
              </a:buClr>
              <a:buSzPts val="3200"/>
              <a:buNone/>
            </a:pPr>
            <a:r>
              <a:t/>
            </a:r>
            <a:endParaRPr>
              <a:solidFill>
                <a:srgbClr val="003399"/>
              </a:solidFill>
              <a:latin typeface="Times New Roman"/>
              <a:ea typeface="Times New Roman"/>
              <a:cs typeface="Times New Roman"/>
              <a:sym typeface="Times New Roman"/>
            </a:endParaRPr>
          </a:p>
        </p:txBody>
      </p:sp>
      <p:pic>
        <p:nvPicPr>
          <p:cNvPr id="105" name="Google Shape;105;p4"/>
          <p:cNvPicPr preferRelativeResize="0"/>
          <p:nvPr/>
        </p:nvPicPr>
        <p:blipFill rotWithShape="1">
          <a:blip r:embed="rId3">
            <a:alphaModFix/>
          </a:blip>
          <a:srcRect b="0" l="0" r="0" t="0"/>
          <a:stretch/>
        </p:blipFill>
        <p:spPr>
          <a:xfrm>
            <a:off x="6858000" y="1066800"/>
            <a:ext cx="1981200" cy="2528888"/>
          </a:xfrm>
          <a:prstGeom prst="rect">
            <a:avLst/>
          </a:prstGeom>
          <a:noFill/>
          <a:ln>
            <a:noFill/>
          </a:ln>
        </p:spPr>
      </p:pic>
      <p:pic>
        <p:nvPicPr>
          <p:cNvPr descr="book3.jpeg" id="106" name="Google Shape;106;p4"/>
          <p:cNvPicPr preferRelativeResize="0"/>
          <p:nvPr/>
        </p:nvPicPr>
        <p:blipFill rotWithShape="1">
          <a:blip r:embed="rId4">
            <a:alphaModFix/>
          </a:blip>
          <a:srcRect b="0" l="0" r="0" t="0"/>
          <a:stretch/>
        </p:blipFill>
        <p:spPr>
          <a:xfrm>
            <a:off x="6858000" y="3962400"/>
            <a:ext cx="1981200" cy="2692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animEffect filter="fade" transition="in">
                                      <p:cBhvr>
                                        <p:cTn dur="500"/>
                                        <p:tgtEl>
                                          <p:spTgt spid="1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1" st="1"/>
                                            </p:txEl>
                                          </p:spTgt>
                                        </p:tgtEl>
                                        <p:attrNameLst>
                                          <p:attrName>style.visibility</p:attrName>
                                        </p:attrNameLst>
                                      </p:cBhvr>
                                      <p:to>
                                        <p:strVal val="visible"/>
                                      </p:to>
                                    </p:set>
                                    <p:animEffect filter="fade" transition="in">
                                      <p:cBhvr>
                                        <p:cTn dur="500"/>
                                        <p:tgtEl>
                                          <p:spTgt spid="1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2" st="2"/>
                                            </p:txEl>
                                          </p:spTgt>
                                        </p:tgtEl>
                                        <p:attrNameLst>
                                          <p:attrName>style.visibility</p:attrName>
                                        </p:attrNameLst>
                                      </p:cBhvr>
                                      <p:to>
                                        <p:strVal val="visible"/>
                                      </p:to>
                                    </p:set>
                                    <p:animEffect filter="fade" transition="in">
                                      <p:cBhvr>
                                        <p:cTn dur="500"/>
                                        <p:tgtEl>
                                          <p:spTgt spid="1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3" st="3"/>
                                            </p:txEl>
                                          </p:spTgt>
                                        </p:tgtEl>
                                        <p:attrNameLst>
                                          <p:attrName>style.visibility</p:attrName>
                                        </p:attrNameLst>
                                      </p:cBhvr>
                                      <p:to>
                                        <p:strVal val="visible"/>
                                      </p:to>
                                    </p:set>
                                    <p:animEffect filter="fade" transition="in">
                                      <p:cBhvr>
                                        <p:cTn dur="500"/>
                                        <p:tgtEl>
                                          <p:spTgt spid="10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4" st="4"/>
                                            </p:txEl>
                                          </p:spTgt>
                                        </p:tgtEl>
                                        <p:attrNameLst>
                                          <p:attrName>style.visibility</p:attrName>
                                        </p:attrNameLst>
                                      </p:cBhvr>
                                      <p:to>
                                        <p:strVal val="visible"/>
                                      </p:to>
                                    </p:set>
                                    <p:animEffect filter="fade" transition="in">
                                      <p:cBhvr>
                                        <p:cTn dur="500"/>
                                        <p:tgtEl>
                                          <p:spTgt spid="10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5" st="5"/>
                                            </p:txEl>
                                          </p:spTgt>
                                        </p:tgtEl>
                                        <p:attrNameLst>
                                          <p:attrName>style.visibility</p:attrName>
                                        </p:attrNameLst>
                                      </p:cBhvr>
                                      <p:to>
                                        <p:strVal val="visible"/>
                                      </p:to>
                                    </p:set>
                                    <p:animEffect filter="fade" transition="in">
                                      <p:cBhvr>
                                        <p:cTn dur="500"/>
                                        <p:tgtEl>
                                          <p:spTgt spid="10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6" st="6"/>
                                            </p:txEl>
                                          </p:spTgt>
                                        </p:tgtEl>
                                        <p:attrNameLst>
                                          <p:attrName>style.visibility</p:attrName>
                                        </p:attrNameLst>
                                      </p:cBhvr>
                                      <p:to>
                                        <p:strVal val="visible"/>
                                      </p:to>
                                    </p:set>
                                    <p:animEffect filter="fade" transition="in">
                                      <p:cBhvr>
                                        <p:cTn dur="500"/>
                                        <p:tgtEl>
                                          <p:spTgt spid="10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7" st="7"/>
                                            </p:txEl>
                                          </p:spTgt>
                                        </p:tgtEl>
                                        <p:attrNameLst>
                                          <p:attrName>style.visibility</p:attrName>
                                        </p:attrNameLst>
                                      </p:cBhvr>
                                      <p:to>
                                        <p:strVal val="visible"/>
                                      </p:to>
                                    </p:set>
                                    <p:animEffect filter="fade" transition="in">
                                      <p:cBhvr>
                                        <p:cTn dur="500"/>
                                        <p:tgtEl>
                                          <p:spTgt spid="10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8" st="8"/>
                                            </p:txEl>
                                          </p:spTgt>
                                        </p:tgtEl>
                                        <p:attrNameLst>
                                          <p:attrName>style.visibility</p:attrName>
                                        </p:attrNameLst>
                                      </p:cBhvr>
                                      <p:to>
                                        <p:strVal val="visible"/>
                                      </p:to>
                                    </p:set>
                                    <p:animEffect filter="fade" transition="in">
                                      <p:cBhvr>
                                        <p:cTn dur="500"/>
                                        <p:tgtEl>
                                          <p:spTgt spid="10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5"/>
          <p:cNvSpPr txBox="1"/>
          <p:nvPr>
            <p:ph type="title"/>
          </p:nvPr>
        </p:nvSpPr>
        <p:spPr>
          <a:xfrm>
            <a:off x="0" y="0"/>
            <a:ext cx="7286644" cy="78579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FF0000"/>
              </a:buClr>
              <a:buSzPts val="4000"/>
              <a:buFont typeface="Calibri"/>
              <a:buNone/>
            </a:pPr>
            <a:r>
              <a:rPr lang="en-IN" sz="4000">
                <a:solidFill>
                  <a:srgbClr val="FF0000"/>
                </a:solidFill>
              </a:rPr>
              <a:t>Syllabus and Instruction Plan(IP)</a:t>
            </a:r>
            <a:endParaRPr sz="4000">
              <a:solidFill>
                <a:srgbClr val="FF0000"/>
              </a:solidFill>
            </a:endParaRPr>
          </a:p>
        </p:txBody>
      </p:sp>
      <p:pic>
        <p:nvPicPr>
          <p:cNvPr descr="JS Syllabus and Paper Dates" id="112" name="Google Shape;112;p5">
            <a:hlinkClick r:id="rId3"/>
          </p:cNvPr>
          <p:cNvPicPr preferRelativeResize="0"/>
          <p:nvPr/>
        </p:nvPicPr>
        <p:blipFill rotWithShape="1">
          <a:blip r:embed="rId4">
            <a:alphaModFix/>
          </a:blip>
          <a:srcRect b="0" l="0" r="0" t="0"/>
          <a:stretch/>
        </p:blipFill>
        <p:spPr>
          <a:xfrm>
            <a:off x="395536" y="1412776"/>
            <a:ext cx="5400600" cy="2160240"/>
          </a:xfrm>
          <a:prstGeom prst="rect">
            <a:avLst/>
          </a:prstGeom>
          <a:noFill/>
          <a:ln cap="sq" cmpd="thickThin" w="88900">
            <a:solidFill>
              <a:srgbClr val="000000"/>
            </a:solidFill>
            <a:prstDash val="solid"/>
            <a:miter lim="800000"/>
            <a:headEnd len="sm" w="sm" type="none"/>
            <a:tailEnd len="sm" w="sm" type="none"/>
          </a:ln>
        </p:spPr>
      </p:pic>
      <p:pic>
        <p:nvPicPr>
          <p:cNvPr id="113" name="Google Shape;113;p5">
            <a:hlinkClick r:id="rId5"/>
          </p:cNvPr>
          <p:cNvPicPr preferRelativeResize="0"/>
          <p:nvPr/>
        </p:nvPicPr>
        <p:blipFill rotWithShape="1">
          <a:blip r:embed="rId6">
            <a:alphaModFix/>
          </a:blip>
          <a:srcRect b="18182" l="0" r="0" t="0"/>
          <a:stretch/>
        </p:blipFill>
        <p:spPr>
          <a:xfrm>
            <a:off x="3419872" y="4199998"/>
            <a:ext cx="5279176" cy="2160240"/>
          </a:xfrm>
          <a:prstGeom prst="rect">
            <a:avLst/>
          </a:prstGeom>
          <a:noFill/>
          <a:ln cap="sq" cmpd="thickThin" w="88900">
            <a:solidFill>
              <a:srgbClr val="000000"/>
            </a:solidFill>
            <a:prstDash val="solid"/>
            <a:miter lim="800000"/>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2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822"/>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6"/>
          <p:cNvSpPr txBox="1"/>
          <p:nvPr>
            <p:ph type="title"/>
          </p:nvPr>
        </p:nvSpPr>
        <p:spPr>
          <a:xfrm>
            <a:off x="0" y="0"/>
            <a:ext cx="7286644" cy="78579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C0000"/>
              </a:buClr>
              <a:buSzPts val="4400"/>
              <a:buFont typeface="Times New Roman"/>
              <a:buNone/>
            </a:pPr>
            <a:r>
              <a:rPr b="1" lang="en-IN">
                <a:solidFill>
                  <a:srgbClr val="CC0000"/>
                </a:solidFill>
                <a:latin typeface="Times New Roman"/>
                <a:ea typeface="Times New Roman"/>
                <a:cs typeface="Times New Roman"/>
                <a:sym typeface="Times New Roman"/>
              </a:rPr>
              <a:t>Course Assessment Model</a:t>
            </a:r>
            <a:br>
              <a:rPr b="1" lang="en-IN">
                <a:solidFill>
                  <a:srgbClr val="CC0000"/>
                </a:solidFill>
                <a:latin typeface="Times New Roman"/>
                <a:ea typeface="Times New Roman"/>
                <a:cs typeface="Times New Roman"/>
                <a:sym typeface="Times New Roman"/>
              </a:rPr>
            </a:br>
            <a:endParaRPr b="1">
              <a:solidFill>
                <a:srgbClr val="CC0000"/>
              </a:solidFill>
            </a:endParaRPr>
          </a:p>
        </p:txBody>
      </p:sp>
      <p:sp>
        <p:nvSpPr>
          <p:cNvPr id="119" name="Google Shape;119;p6"/>
          <p:cNvSpPr txBox="1"/>
          <p:nvPr>
            <p:ph idx="1" type="body"/>
          </p:nvPr>
        </p:nvSpPr>
        <p:spPr>
          <a:xfrm>
            <a:off x="142844" y="1071546"/>
            <a:ext cx="8858312" cy="535785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CC0000"/>
              </a:buClr>
              <a:buSzPts val="3200"/>
              <a:buChar char="•"/>
            </a:pPr>
            <a:r>
              <a:rPr b="1" lang="en-IN">
                <a:solidFill>
                  <a:srgbClr val="CC0000"/>
                </a:solidFill>
                <a:latin typeface="Times New Roman"/>
                <a:ea typeface="Times New Roman"/>
                <a:cs typeface="Times New Roman"/>
                <a:sym typeface="Times New Roman"/>
              </a:rPr>
              <a:t>Marks break up</a:t>
            </a:r>
            <a:endParaRPr/>
          </a:p>
          <a:p>
            <a:pPr indent="-342900" lvl="0" marL="342900" rtl="0" algn="l">
              <a:spcBef>
                <a:spcPts val="640"/>
              </a:spcBef>
              <a:spcAft>
                <a:spcPts val="0"/>
              </a:spcAft>
              <a:buClr>
                <a:schemeClr val="dk1"/>
              </a:buClr>
              <a:buSzPts val="3200"/>
              <a:buNone/>
            </a:pPr>
            <a:r>
              <a:t/>
            </a:r>
            <a:endParaRPr b="1">
              <a:solidFill>
                <a:srgbClr val="E36C09"/>
              </a:solidFill>
              <a:latin typeface="Times New Roman"/>
              <a:ea typeface="Times New Roman"/>
              <a:cs typeface="Times New Roman"/>
              <a:sym typeface="Times New Roman"/>
            </a:endParaRPr>
          </a:p>
          <a:p>
            <a:pPr indent="-342900" lvl="0" marL="342900" rtl="0" algn="l">
              <a:spcBef>
                <a:spcPts val="640"/>
              </a:spcBef>
              <a:spcAft>
                <a:spcPts val="0"/>
              </a:spcAft>
              <a:buClr>
                <a:srgbClr val="003399"/>
              </a:buClr>
              <a:buSzPts val="3200"/>
              <a:buFont typeface="Noto Sans Symbols"/>
              <a:buChar char="▪"/>
            </a:pPr>
            <a:r>
              <a:rPr lang="en-IN">
                <a:solidFill>
                  <a:srgbClr val="003399"/>
                </a:solidFill>
                <a:latin typeface="Times New Roman"/>
                <a:ea typeface="Times New Roman"/>
                <a:cs typeface="Times New Roman"/>
                <a:sym typeface="Times New Roman"/>
              </a:rPr>
              <a:t>Attendance						  5</a:t>
            </a:r>
            <a:endParaRPr/>
          </a:p>
          <a:p>
            <a:pPr indent="-342900" lvl="0" marL="342900" rtl="0" algn="l">
              <a:spcBef>
                <a:spcPts val="640"/>
              </a:spcBef>
              <a:spcAft>
                <a:spcPts val="0"/>
              </a:spcAft>
              <a:buClr>
                <a:srgbClr val="003399"/>
              </a:buClr>
              <a:buSzPts val="3200"/>
              <a:buFont typeface="Noto Sans Symbols"/>
              <a:buChar char="▪"/>
            </a:pPr>
            <a:r>
              <a:rPr lang="en-IN">
                <a:solidFill>
                  <a:srgbClr val="003399"/>
                </a:solidFill>
                <a:latin typeface="Times New Roman"/>
                <a:ea typeface="Times New Roman"/>
                <a:cs typeface="Times New Roman"/>
                <a:sym typeface="Times New Roman"/>
              </a:rPr>
              <a:t>Academic Task                                    	25</a:t>
            </a:r>
            <a:endParaRPr/>
          </a:p>
          <a:p>
            <a:pPr indent="-342900" lvl="0" marL="342900" rtl="0" algn="l">
              <a:spcBef>
                <a:spcPts val="640"/>
              </a:spcBef>
              <a:spcAft>
                <a:spcPts val="0"/>
              </a:spcAft>
              <a:buClr>
                <a:srgbClr val="003399"/>
              </a:buClr>
              <a:buSzPts val="3200"/>
              <a:buFont typeface="Noto Sans Symbols"/>
              <a:buChar char="▪"/>
            </a:pPr>
            <a:r>
              <a:rPr lang="en-IN">
                <a:solidFill>
                  <a:srgbClr val="003399"/>
                </a:solidFill>
                <a:latin typeface="Times New Roman"/>
                <a:ea typeface="Times New Roman"/>
                <a:cs typeface="Times New Roman"/>
                <a:sym typeface="Times New Roman"/>
              </a:rPr>
              <a:t>MTE							20</a:t>
            </a:r>
            <a:endParaRPr/>
          </a:p>
          <a:p>
            <a:pPr indent="-514350" lvl="0" marL="514350" rtl="0" algn="l">
              <a:spcBef>
                <a:spcPts val="640"/>
              </a:spcBef>
              <a:spcAft>
                <a:spcPts val="0"/>
              </a:spcAft>
              <a:buClr>
                <a:srgbClr val="003399"/>
              </a:buClr>
              <a:buSzPts val="3200"/>
              <a:buFont typeface="Noto Sans Symbols"/>
              <a:buChar char="▪"/>
            </a:pPr>
            <a:r>
              <a:rPr lang="en-IN">
                <a:solidFill>
                  <a:srgbClr val="003399"/>
                </a:solidFill>
                <a:latin typeface="Times New Roman"/>
                <a:ea typeface="Times New Roman"/>
                <a:cs typeface="Times New Roman"/>
                <a:sym typeface="Times New Roman"/>
              </a:rPr>
              <a:t>ETE							50</a:t>
            </a:r>
            <a:endParaRPr/>
          </a:p>
          <a:p>
            <a:pPr indent="-342900" lvl="0" marL="342900" rtl="0" algn="l">
              <a:spcBef>
                <a:spcPts val="640"/>
              </a:spcBef>
              <a:spcAft>
                <a:spcPts val="0"/>
              </a:spcAft>
              <a:buClr>
                <a:srgbClr val="CC0000"/>
              </a:buClr>
              <a:buSzPts val="3200"/>
              <a:buChar char="•"/>
            </a:pPr>
            <a:r>
              <a:rPr b="1" lang="en-IN">
                <a:solidFill>
                  <a:srgbClr val="CC0000"/>
                </a:solidFill>
                <a:latin typeface="Times New Roman"/>
                <a:ea typeface="Times New Roman"/>
                <a:cs typeface="Times New Roman"/>
                <a:sym typeface="Times New Roman"/>
              </a:rPr>
              <a:t>Total						       100</a:t>
            </a:r>
            <a:endParaRPr/>
          </a:p>
          <a:p>
            <a:pPr indent="-342900" lvl="0" marL="342900" rtl="0" algn="l">
              <a:spcBef>
                <a:spcPts val="640"/>
              </a:spcBef>
              <a:spcAft>
                <a:spcPts val="0"/>
              </a:spcAft>
              <a:buClr>
                <a:schemeClr val="dk1"/>
              </a:buClr>
              <a:buSzPts val="3200"/>
              <a:buNone/>
            </a:pPr>
            <a:r>
              <a:t/>
            </a:r>
            <a:endParaRPr>
              <a:solidFill>
                <a:srgbClr val="4F6128"/>
              </a:solidFill>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200"/>
              <a:buNone/>
            </a:pPr>
            <a:r>
              <a:t/>
            </a:r>
            <a:endParaRPr/>
          </a:p>
        </p:txBody>
      </p:sp>
      <p:cxnSp>
        <p:nvCxnSpPr>
          <p:cNvPr id="120" name="Google Shape;120;p6"/>
          <p:cNvCxnSpPr/>
          <p:nvPr/>
        </p:nvCxnSpPr>
        <p:spPr>
          <a:xfrm>
            <a:off x="7143768" y="4643446"/>
            <a:ext cx="1081088" cy="0"/>
          </a:xfrm>
          <a:prstGeom prst="straightConnector1">
            <a:avLst/>
          </a:prstGeom>
          <a:noFill/>
          <a:ln cap="flat" cmpd="sng" w="38100">
            <a:solidFill>
              <a:schemeClr val="dk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0" st="0"/>
                                            </p:txEl>
                                          </p:spTgt>
                                        </p:tgtEl>
                                        <p:attrNameLst>
                                          <p:attrName>style.visibility</p:attrName>
                                        </p:attrNameLst>
                                      </p:cBhvr>
                                      <p:to>
                                        <p:strVal val="visible"/>
                                      </p:to>
                                    </p:set>
                                    <p:animEffect filter="fade" transition="in">
                                      <p:cBhvr>
                                        <p:cTn dur="500"/>
                                        <p:tgtEl>
                                          <p:spTgt spid="1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1" st="1"/>
                                            </p:txEl>
                                          </p:spTgt>
                                        </p:tgtEl>
                                        <p:attrNameLst>
                                          <p:attrName>style.visibility</p:attrName>
                                        </p:attrNameLst>
                                      </p:cBhvr>
                                      <p:to>
                                        <p:strVal val="visible"/>
                                      </p:to>
                                    </p:set>
                                    <p:animEffect filter="fade" transition="in">
                                      <p:cBhvr>
                                        <p:cTn dur="500"/>
                                        <p:tgtEl>
                                          <p:spTgt spid="1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2" st="2"/>
                                            </p:txEl>
                                          </p:spTgt>
                                        </p:tgtEl>
                                        <p:attrNameLst>
                                          <p:attrName>style.visibility</p:attrName>
                                        </p:attrNameLst>
                                      </p:cBhvr>
                                      <p:to>
                                        <p:strVal val="visible"/>
                                      </p:to>
                                    </p:set>
                                    <p:animEffect filter="fade" transition="in">
                                      <p:cBhvr>
                                        <p:cTn dur="500"/>
                                        <p:tgtEl>
                                          <p:spTgt spid="1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3" st="3"/>
                                            </p:txEl>
                                          </p:spTgt>
                                        </p:tgtEl>
                                        <p:attrNameLst>
                                          <p:attrName>style.visibility</p:attrName>
                                        </p:attrNameLst>
                                      </p:cBhvr>
                                      <p:to>
                                        <p:strVal val="visible"/>
                                      </p:to>
                                    </p:set>
                                    <p:animEffect filter="fade" transition="in">
                                      <p:cBhvr>
                                        <p:cTn dur="500"/>
                                        <p:tgtEl>
                                          <p:spTgt spid="1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4" st="4"/>
                                            </p:txEl>
                                          </p:spTgt>
                                        </p:tgtEl>
                                        <p:attrNameLst>
                                          <p:attrName>style.visibility</p:attrName>
                                        </p:attrNameLst>
                                      </p:cBhvr>
                                      <p:to>
                                        <p:strVal val="visible"/>
                                      </p:to>
                                    </p:set>
                                    <p:animEffect filter="fade" transition="in">
                                      <p:cBhvr>
                                        <p:cTn dur="500"/>
                                        <p:tgtEl>
                                          <p:spTgt spid="1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5" st="5"/>
                                            </p:txEl>
                                          </p:spTgt>
                                        </p:tgtEl>
                                        <p:attrNameLst>
                                          <p:attrName>style.visibility</p:attrName>
                                        </p:attrNameLst>
                                      </p:cBhvr>
                                      <p:to>
                                        <p:strVal val="visible"/>
                                      </p:to>
                                    </p:set>
                                    <p:animEffect filter="fade" transition="in">
                                      <p:cBhvr>
                                        <p:cTn dur="500"/>
                                        <p:tgtEl>
                                          <p:spTgt spid="1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6" st="6"/>
                                            </p:txEl>
                                          </p:spTgt>
                                        </p:tgtEl>
                                        <p:attrNameLst>
                                          <p:attrName>style.visibility</p:attrName>
                                        </p:attrNameLst>
                                      </p:cBhvr>
                                      <p:to>
                                        <p:strVal val="visible"/>
                                      </p:to>
                                    </p:set>
                                    <p:animEffect filter="fade" transition="in">
                                      <p:cBhvr>
                                        <p:cTn dur="500"/>
                                        <p:tgtEl>
                                          <p:spTgt spid="11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7" st="7"/>
                                            </p:txEl>
                                          </p:spTgt>
                                        </p:tgtEl>
                                        <p:attrNameLst>
                                          <p:attrName>style.visibility</p:attrName>
                                        </p:attrNameLst>
                                      </p:cBhvr>
                                      <p:to>
                                        <p:strVal val="visible"/>
                                      </p:to>
                                    </p:set>
                                    <p:animEffect filter="fade" transition="in">
                                      <p:cBhvr>
                                        <p:cTn dur="500"/>
                                        <p:tgtEl>
                                          <p:spTgt spid="11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8" st="8"/>
                                            </p:txEl>
                                          </p:spTgt>
                                        </p:tgtEl>
                                        <p:attrNameLst>
                                          <p:attrName>style.visibility</p:attrName>
                                        </p:attrNameLst>
                                      </p:cBhvr>
                                      <p:to>
                                        <p:strVal val="visible"/>
                                      </p:to>
                                    </p:set>
                                    <p:animEffect filter="fade" transition="in">
                                      <p:cBhvr>
                                        <p:cTn dur="500"/>
                                        <p:tgtEl>
                                          <p:spTgt spid="11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7"/>
          <p:cNvSpPr txBox="1"/>
          <p:nvPr>
            <p:ph type="title"/>
          </p:nvPr>
        </p:nvSpPr>
        <p:spPr>
          <a:xfrm>
            <a:off x="0" y="0"/>
            <a:ext cx="7286644" cy="78579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C0000"/>
              </a:buClr>
              <a:buSzPts val="4400"/>
              <a:buFont typeface="Times New Roman"/>
              <a:buNone/>
            </a:pPr>
            <a:r>
              <a:rPr b="1" lang="en-IN">
                <a:solidFill>
                  <a:srgbClr val="CC0000"/>
                </a:solidFill>
                <a:latin typeface="Times New Roman"/>
                <a:ea typeface="Times New Roman"/>
                <a:cs typeface="Times New Roman"/>
                <a:sym typeface="Times New Roman"/>
              </a:rPr>
              <a:t>Academic Task</a:t>
            </a:r>
            <a:endParaRPr b="1">
              <a:solidFill>
                <a:srgbClr val="CC0000"/>
              </a:solidFill>
            </a:endParaRPr>
          </a:p>
        </p:txBody>
      </p:sp>
      <p:sp>
        <p:nvSpPr>
          <p:cNvPr id="126" name="Google Shape;126;p7"/>
          <p:cNvSpPr txBox="1"/>
          <p:nvPr>
            <p:ph idx="1" type="body"/>
          </p:nvPr>
        </p:nvSpPr>
        <p:spPr>
          <a:xfrm>
            <a:off x="142844" y="1071546"/>
            <a:ext cx="8858312" cy="535785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CC0000"/>
              </a:buClr>
              <a:buSzPts val="3600"/>
              <a:buFont typeface="Arial"/>
              <a:buNone/>
            </a:pPr>
            <a:r>
              <a:rPr lang="en-IN" sz="3600">
                <a:solidFill>
                  <a:srgbClr val="CC0000"/>
                </a:solidFill>
                <a:latin typeface="Times New Roman"/>
                <a:ea typeface="Times New Roman"/>
                <a:cs typeface="Times New Roman"/>
                <a:sym typeface="Times New Roman"/>
              </a:rPr>
              <a:t>Component 			                 Week</a:t>
            </a:r>
            <a:endParaRPr/>
          </a:p>
          <a:p>
            <a:pPr indent="-514350" lvl="0" marL="514350" rtl="0" algn="l">
              <a:spcBef>
                <a:spcPts val="640"/>
              </a:spcBef>
              <a:spcAft>
                <a:spcPts val="0"/>
              </a:spcAft>
              <a:buClr>
                <a:srgbClr val="003399"/>
              </a:buClr>
              <a:buSzPts val="3200"/>
              <a:buFont typeface="Arial"/>
              <a:buAutoNum type="arabicPeriod"/>
            </a:pPr>
            <a:r>
              <a:rPr lang="en-IN">
                <a:solidFill>
                  <a:srgbClr val="003399"/>
                </a:solidFill>
                <a:latin typeface="Times New Roman"/>
                <a:ea typeface="Times New Roman"/>
                <a:cs typeface="Times New Roman"/>
                <a:sym typeface="Times New Roman"/>
              </a:rPr>
              <a:t>CA1 – MCQ on paper			   5</a:t>
            </a:r>
            <a:r>
              <a:rPr baseline="30000" lang="en-IN">
                <a:solidFill>
                  <a:srgbClr val="003399"/>
                </a:solidFill>
                <a:latin typeface="Times New Roman"/>
                <a:ea typeface="Times New Roman"/>
                <a:cs typeface="Times New Roman"/>
                <a:sym typeface="Times New Roman"/>
              </a:rPr>
              <a:t>th</a:t>
            </a:r>
            <a:r>
              <a:rPr lang="en-IN">
                <a:solidFill>
                  <a:srgbClr val="003399"/>
                </a:solidFill>
                <a:latin typeface="Times New Roman"/>
                <a:ea typeface="Times New Roman"/>
                <a:cs typeface="Times New Roman"/>
                <a:sym typeface="Times New Roman"/>
              </a:rPr>
              <a:t> </a:t>
            </a:r>
            <a:endParaRPr baseline="30000">
              <a:solidFill>
                <a:srgbClr val="003399"/>
              </a:solidFill>
              <a:latin typeface="Times New Roman"/>
              <a:ea typeface="Times New Roman"/>
              <a:cs typeface="Times New Roman"/>
              <a:sym typeface="Times New Roman"/>
            </a:endParaRPr>
          </a:p>
          <a:p>
            <a:pPr indent="-514350" lvl="0" marL="514350" rtl="0" algn="l">
              <a:spcBef>
                <a:spcPts val="640"/>
              </a:spcBef>
              <a:spcAft>
                <a:spcPts val="0"/>
              </a:spcAft>
              <a:buClr>
                <a:srgbClr val="003399"/>
              </a:buClr>
              <a:buSzPts val="3200"/>
              <a:buFont typeface="Arial"/>
              <a:buAutoNum type="arabicPeriod"/>
            </a:pPr>
            <a:r>
              <a:rPr lang="en-IN">
                <a:solidFill>
                  <a:srgbClr val="003399"/>
                </a:solidFill>
                <a:latin typeface="Times New Roman"/>
                <a:ea typeface="Times New Roman"/>
                <a:cs typeface="Times New Roman"/>
                <a:sym typeface="Times New Roman"/>
              </a:rPr>
              <a:t>Code based test       		            9</a:t>
            </a:r>
            <a:r>
              <a:rPr baseline="30000" lang="en-IN">
                <a:solidFill>
                  <a:srgbClr val="003399"/>
                </a:solidFill>
                <a:latin typeface="Times New Roman"/>
                <a:ea typeface="Times New Roman"/>
                <a:cs typeface="Times New Roman"/>
                <a:sym typeface="Times New Roman"/>
              </a:rPr>
              <a:t>th</a:t>
            </a:r>
            <a:r>
              <a:rPr lang="en-IN">
                <a:solidFill>
                  <a:srgbClr val="003399"/>
                </a:solidFill>
                <a:latin typeface="Times New Roman"/>
                <a:ea typeface="Times New Roman"/>
                <a:cs typeface="Times New Roman"/>
                <a:sym typeface="Times New Roman"/>
              </a:rPr>
              <a:t> </a:t>
            </a:r>
            <a:endParaRPr/>
          </a:p>
          <a:p>
            <a:pPr indent="-514350" lvl="0" marL="514350" rtl="0" algn="l">
              <a:spcBef>
                <a:spcPts val="640"/>
              </a:spcBef>
              <a:spcAft>
                <a:spcPts val="0"/>
              </a:spcAft>
              <a:buClr>
                <a:srgbClr val="003399"/>
              </a:buClr>
              <a:buSzPts val="3200"/>
              <a:buFont typeface="Arial"/>
              <a:buAutoNum type="arabicPeriod"/>
            </a:pPr>
            <a:r>
              <a:rPr lang="en-IN">
                <a:solidFill>
                  <a:srgbClr val="003399"/>
                </a:solidFill>
                <a:latin typeface="Times New Roman"/>
                <a:ea typeface="Times New Roman"/>
                <a:cs typeface="Times New Roman"/>
                <a:sym typeface="Times New Roman"/>
              </a:rPr>
              <a:t>Project in group                                  3- 11</a:t>
            </a:r>
            <a:r>
              <a:rPr baseline="30000" lang="en-IN">
                <a:solidFill>
                  <a:srgbClr val="003399"/>
                </a:solidFill>
                <a:latin typeface="Times New Roman"/>
                <a:ea typeface="Times New Roman"/>
                <a:cs typeface="Times New Roman"/>
                <a:sym typeface="Times New Roman"/>
              </a:rPr>
              <a:t>th</a:t>
            </a:r>
            <a:r>
              <a:rPr lang="en-IN">
                <a:solidFill>
                  <a:srgbClr val="003399"/>
                </a:solidFill>
                <a:latin typeface="Times New Roman"/>
                <a:ea typeface="Times New Roman"/>
                <a:cs typeface="Times New Roman"/>
                <a:sym typeface="Times New Roman"/>
              </a:rPr>
              <a:t> </a:t>
            </a:r>
            <a:endParaRPr/>
          </a:p>
          <a:p>
            <a:pPr indent="0" lvl="0" marL="0" rtl="0" algn="l">
              <a:spcBef>
                <a:spcPts val="640"/>
              </a:spcBef>
              <a:spcAft>
                <a:spcPts val="0"/>
              </a:spcAft>
              <a:buClr>
                <a:srgbClr val="C00000"/>
              </a:buClr>
              <a:buSzPts val="3200"/>
              <a:buNone/>
            </a:pPr>
            <a:r>
              <a:rPr lang="en-IN">
                <a:solidFill>
                  <a:srgbClr val="C00000"/>
                </a:solidFill>
                <a:latin typeface="Times New Roman"/>
                <a:ea typeface="Times New Roman"/>
                <a:cs typeface="Times New Roman"/>
                <a:sym typeface="Times New Roman"/>
              </a:rPr>
              <a:t>Sequential group-4,5 marks pre-submission, 15 marks for module,5 marks final , 5 mark Viva</a:t>
            </a:r>
            <a:endParaRPr/>
          </a:p>
          <a:p>
            <a:pPr indent="-514350" lvl="0" marL="514350" rtl="0" algn="l">
              <a:spcBef>
                <a:spcPts val="640"/>
              </a:spcBef>
              <a:spcAft>
                <a:spcPts val="0"/>
              </a:spcAft>
              <a:buClr>
                <a:srgbClr val="CC0000"/>
              </a:buClr>
              <a:buSzPts val="3200"/>
              <a:buFont typeface="Arial"/>
              <a:buNone/>
            </a:pPr>
            <a:r>
              <a:rPr lang="en-IN">
                <a:solidFill>
                  <a:srgbClr val="CC0000"/>
                </a:solidFill>
                <a:latin typeface="Times New Roman"/>
                <a:ea typeface="Times New Roman"/>
                <a:cs typeface="Times New Roman"/>
                <a:sym typeface="Times New Roman"/>
              </a:rPr>
              <a:t>Total Weeks: </a:t>
            </a:r>
            <a:r>
              <a:rPr lang="en-IN">
                <a:solidFill>
                  <a:srgbClr val="003399"/>
                </a:solidFill>
                <a:latin typeface="Times New Roman"/>
                <a:ea typeface="Times New Roman"/>
                <a:cs typeface="Times New Roman"/>
                <a:sym typeface="Times New Roman"/>
              </a:rPr>
              <a:t>14</a:t>
            </a:r>
            <a:r>
              <a:rPr lang="en-IN">
                <a:solidFill>
                  <a:srgbClr val="CC0000"/>
                </a:solidFill>
                <a:latin typeface="Times New Roman"/>
                <a:ea typeface="Times New Roman"/>
                <a:cs typeface="Times New Roman"/>
                <a:sym typeface="Times New Roman"/>
              </a:rPr>
              <a:t>(</a:t>
            </a:r>
            <a:r>
              <a:rPr lang="en-IN">
                <a:solidFill>
                  <a:srgbClr val="E36C09"/>
                </a:solidFill>
                <a:latin typeface="Times New Roman"/>
                <a:ea typeface="Times New Roman"/>
                <a:cs typeface="Times New Roman"/>
                <a:sym typeface="Times New Roman"/>
              </a:rPr>
              <a:t> </a:t>
            </a:r>
            <a:r>
              <a:rPr lang="en-IN">
                <a:solidFill>
                  <a:srgbClr val="003399"/>
                </a:solidFill>
                <a:latin typeface="Times New Roman"/>
                <a:ea typeface="Times New Roman"/>
                <a:cs typeface="Times New Roman"/>
                <a:sym typeface="Times New Roman"/>
              </a:rPr>
              <a:t>7</a:t>
            </a:r>
            <a:r>
              <a:rPr lang="en-IN">
                <a:solidFill>
                  <a:srgbClr val="E36C09"/>
                </a:solidFill>
                <a:latin typeface="Times New Roman"/>
                <a:ea typeface="Times New Roman"/>
                <a:cs typeface="Times New Roman"/>
                <a:sym typeface="Times New Roman"/>
              </a:rPr>
              <a:t> </a:t>
            </a:r>
            <a:r>
              <a:rPr lang="en-IN">
                <a:solidFill>
                  <a:srgbClr val="CC0000"/>
                </a:solidFill>
                <a:latin typeface="Times New Roman"/>
                <a:ea typeface="Times New Roman"/>
                <a:cs typeface="Times New Roman"/>
                <a:sym typeface="Times New Roman"/>
              </a:rPr>
              <a:t>Before MTE and </a:t>
            </a:r>
            <a:r>
              <a:rPr lang="en-IN">
                <a:solidFill>
                  <a:srgbClr val="003399"/>
                </a:solidFill>
                <a:latin typeface="Times New Roman"/>
                <a:ea typeface="Times New Roman"/>
                <a:cs typeface="Times New Roman"/>
                <a:sym typeface="Times New Roman"/>
              </a:rPr>
              <a:t>7 </a:t>
            </a:r>
            <a:r>
              <a:rPr lang="en-IN">
                <a:solidFill>
                  <a:srgbClr val="CC0000"/>
                </a:solidFill>
                <a:latin typeface="Times New Roman"/>
                <a:ea typeface="Times New Roman"/>
                <a:cs typeface="Times New Roman"/>
                <a:sym typeface="Times New Roman"/>
              </a:rPr>
              <a:t>After MTE)</a:t>
            </a:r>
            <a:endParaRPr/>
          </a:p>
          <a:p>
            <a:pPr indent="-342900" lvl="0" marL="342900" rtl="0" algn="l">
              <a:spcBef>
                <a:spcPts val="640"/>
              </a:spcBef>
              <a:spcAft>
                <a:spcPts val="0"/>
              </a:spcAft>
              <a:buClr>
                <a:schemeClr val="dk1"/>
              </a:buClr>
              <a:buSzPts val="3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0" st="0"/>
                                            </p:txEl>
                                          </p:spTgt>
                                        </p:tgtEl>
                                        <p:attrNameLst>
                                          <p:attrName>style.visibility</p:attrName>
                                        </p:attrNameLst>
                                      </p:cBhvr>
                                      <p:to>
                                        <p:strVal val="visible"/>
                                      </p:to>
                                    </p:set>
                                    <p:animEffect filter="fade" transition="in">
                                      <p:cBhvr>
                                        <p:cTn dur="500"/>
                                        <p:tgtEl>
                                          <p:spTgt spid="1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1" st="1"/>
                                            </p:txEl>
                                          </p:spTgt>
                                        </p:tgtEl>
                                        <p:attrNameLst>
                                          <p:attrName>style.visibility</p:attrName>
                                        </p:attrNameLst>
                                      </p:cBhvr>
                                      <p:to>
                                        <p:strVal val="visible"/>
                                      </p:to>
                                    </p:set>
                                    <p:animEffect filter="fade" transition="in">
                                      <p:cBhvr>
                                        <p:cTn dur="500"/>
                                        <p:tgtEl>
                                          <p:spTgt spid="1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2" st="2"/>
                                            </p:txEl>
                                          </p:spTgt>
                                        </p:tgtEl>
                                        <p:attrNameLst>
                                          <p:attrName>style.visibility</p:attrName>
                                        </p:attrNameLst>
                                      </p:cBhvr>
                                      <p:to>
                                        <p:strVal val="visible"/>
                                      </p:to>
                                    </p:set>
                                    <p:animEffect filter="fade" transition="in">
                                      <p:cBhvr>
                                        <p:cTn dur="500"/>
                                        <p:tgtEl>
                                          <p:spTgt spid="1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3" st="3"/>
                                            </p:txEl>
                                          </p:spTgt>
                                        </p:tgtEl>
                                        <p:attrNameLst>
                                          <p:attrName>style.visibility</p:attrName>
                                        </p:attrNameLst>
                                      </p:cBhvr>
                                      <p:to>
                                        <p:strVal val="visible"/>
                                      </p:to>
                                    </p:set>
                                    <p:animEffect filter="fade" transition="in">
                                      <p:cBhvr>
                                        <p:cTn dur="500"/>
                                        <p:tgtEl>
                                          <p:spTgt spid="12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4" st="4"/>
                                            </p:txEl>
                                          </p:spTgt>
                                        </p:tgtEl>
                                        <p:attrNameLst>
                                          <p:attrName>style.visibility</p:attrName>
                                        </p:attrNameLst>
                                      </p:cBhvr>
                                      <p:to>
                                        <p:strVal val="visible"/>
                                      </p:to>
                                    </p:set>
                                    <p:animEffect filter="fade" transition="in">
                                      <p:cBhvr>
                                        <p:cTn dur="500"/>
                                        <p:tgtEl>
                                          <p:spTgt spid="12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5" st="5"/>
                                            </p:txEl>
                                          </p:spTgt>
                                        </p:tgtEl>
                                        <p:attrNameLst>
                                          <p:attrName>style.visibility</p:attrName>
                                        </p:attrNameLst>
                                      </p:cBhvr>
                                      <p:to>
                                        <p:strVal val="visible"/>
                                      </p:to>
                                    </p:set>
                                    <p:animEffect filter="fade" transition="in">
                                      <p:cBhvr>
                                        <p:cTn dur="500"/>
                                        <p:tgtEl>
                                          <p:spTgt spid="12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6" st="6"/>
                                            </p:txEl>
                                          </p:spTgt>
                                        </p:tgtEl>
                                        <p:attrNameLst>
                                          <p:attrName>style.visibility</p:attrName>
                                        </p:attrNameLst>
                                      </p:cBhvr>
                                      <p:to>
                                        <p:strVal val="visible"/>
                                      </p:to>
                                    </p:set>
                                    <p:animEffect filter="fade" transition="in">
                                      <p:cBhvr>
                                        <p:cTn dur="500"/>
                                        <p:tgtEl>
                                          <p:spTgt spid="12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8"/>
          <p:cNvSpPr txBox="1"/>
          <p:nvPr>
            <p:ph type="title"/>
          </p:nvPr>
        </p:nvSpPr>
        <p:spPr>
          <a:xfrm>
            <a:off x="0" y="0"/>
            <a:ext cx="7286644" cy="78579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CC0000"/>
              </a:buClr>
              <a:buSzPts val="4400"/>
              <a:buFont typeface="Times New Roman"/>
              <a:buNone/>
            </a:pPr>
            <a:r>
              <a:rPr b="1" lang="en-IN">
                <a:solidFill>
                  <a:srgbClr val="CC0000"/>
                </a:solidFill>
                <a:latin typeface="Times New Roman"/>
                <a:ea typeface="Times New Roman"/>
                <a:cs typeface="Times New Roman"/>
                <a:sym typeface="Times New Roman"/>
              </a:rPr>
              <a:t>Mode of Conduct</a:t>
            </a:r>
            <a:endParaRPr/>
          </a:p>
        </p:txBody>
      </p:sp>
      <p:sp>
        <p:nvSpPr>
          <p:cNvPr id="133" name="Google Shape;133;p8"/>
          <p:cNvSpPr txBox="1"/>
          <p:nvPr>
            <p:ph idx="1" type="body"/>
          </p:nvPr>
        </p:nvSpPr>
        <p:spPr>
          <a:xfrm>
            <a:off x="142844" y="785794"/>
            <a:ext cx="9541724" cy="6603646"/>
          </a:xfrm>
          <a:prstGeom prst="rect">
            <a:avLst/>
          </a:prstGeom>
          <a:noFill/>
          <a:ln cap="flat" cmpd="sng" w="9525">
            <a:solidFill>
              <a:schemeClr val="accent1">
                <a:alpha val="784"/>
              </a:schemeClr>
            </a:solidFill>
            <a:prstDash val="solid"/>
            <a:round/>
            <a:headEnd len="sm" w="sm" type="none"/>
            <a:tailEnd len="sm" w="sm" type="none"/>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b="1">
              <a:solidFill>
                <a:srgbClr val="003399"/>
              </a:solidFill>
              <a:latin typeface="Times New Roman"/>
              <a:ea typeface="Times New Roman"/>
              <a:cs typeface="Times New Roman"/>
              <a:sym typeface="Times New Roman"/>
            </a:endParaRPr>
          </a:p>
          <a:p>
            <a:pPr indent="-139700" lvl="0" marL="342900" rtl="0" algn="l">
              <a:spcBef>
                <a:spcPts val="640"/>
              </a:spcBef>
              <a:spcAft>
                <a:spcPts val="0"/>
              </a:spcAft>
              <a:buClr>
                <a:schemeClr val="dk1"/>
              </a:buClr>
              <a:buSzPts val="3200"/>
              <a:buNone/>
            </a:pPr>
            <a:r>
              <a:t/>
            </a:r>
            <a:endParaRPr b="1">
              <a:solidFill>
                <a:srgbClr val="003399"/>
              </a:solidFill>
              <a:latin typeface="Times New Roman"/>
              <a:ea typeface="Times New Roman"/>
              <a:cs typeface="Times New Roman"/>
              <a:sym typeface="Times New Roman"/>
            </a:endParaRPr>
          </a:p>
          <a:p>
            <a:pPr indent="-139700" lvl="0" marL="342900" rtl="0" algn="l">
              <a:spcBef>
                <a:spcPts val="640"/>
              </a:spcBef>
              <a:spcAft>
                <a:spcPts val="0"/>
              </a:spcAft>
              <a:buClr>
                <a:schemeClr val="dk1"/>
              </a:buClr>
              <a:buSzPts val="3200"/>
              <a:buNone/>
            </a:pPr>
            <a:r>
              <a:t/>
            </a:r>
            <a:endParaRPr b="1">
              <a:solidFill>
                <a:srgbClr val="003399"/>
              </a:solidFill>
              <a:latin typeface="Times New Roman"/>
              <a:ea typeface="Times New Roman"/>
              <a:cs typeface="Times New Roman"/>
              <a:sym typeface="Times New Roman"/>
            </a:endParaRPr>
          </a:p>
          <a:p>
            <a:pPr indent="-139700" lvl="0" marL="342900" rtl="0" algn="l">
              <a:spcBef>
                <a:spcPts val="640"/>
              </a:spcBef>
              <a:spcAft>
                <a:spcPts val="0"/>
              </a:spcAft>
              <a:buClr>
                <a:schemeClr val="dk1"/>
              </a:buClr>
              <a:buSzPts val="3200"/>
              <a:buNone/>
            </a:pPr>
            <a:r>
              <a:t/>
            </a:r>
            <a:endParaRPr b="1">
              <a:solidFill>
                <a:srgbClr val="003399"/>
              </a:solidFill>
              <a:latin typeface="Times New Roman"/>
              <a:ea typeface="Times New Roman"/>
              <a:cs typeface="Times New Roman"/>
              <a:sym typeface="Times New Roman"/>
            </a:endParaRPr>
          </a:p>
          <a:p>
            <a:pPr indent="-139700" lvl="0" marL="342900" rtl="0" algn="l">
              <a:spcBef>
                <a:spcPts val="640"/>
              </a:spcBef>
              <a:spcAft>
                <a:spcPts val="0"/>
              </a:spcAft>
              <a:buClr>
                <a:schemeClr val="dk1"/>
              </a:buClr>
              <a:buSzPts val="3200"/>
              <a:buNone/>
            </a:pPr>
            <a:r>
              <a:t/>
            </a:r>
            <a:endParaRPr b="1">
              <a:solidFill>
                <a:srgbClr val="003399"/>
              </a:solidFill>
              <a:latin typeface="Times New Roman"/>
              <a:ea typeface="Times New Roman"/>
              <a:cs typeface="Times New Roman"/>
              <a:sym typeface="Times New Roman"/>
            </a:endParaRPr>
          </a:p>
          <a:p>
            <a:pPr indent="-139700" lvl="0" marL="342900" rtl="0" algn="l">
              <a:spcBef>
                <a:spcPts val="640"/>
              </a:spcBef>
              <a:spcAft>
                <a:spcPts val="0"/>
              </a:spcAft>
              <a:buClr>
                <a:schemeClr val="dk1"/>
              </a:buClr>
              <a:buSzPts val="3200"/>
              <a:buNone/>
            </a:pPr>
            <a:r>
              <a:t/>
            </a:r>
            <a:endParaRPr b="1">
              <a:solidFill>
                <a:srgbClr val="003399"/>
              </a:solidFill>
              <a:latin typeface="Times New Roman"/>
              <a:ea typeface="Times New Roman"/>
              <a:cs typeface="Times New Roman"/>
              <a:sym typeface="Times New Roman"/>
            </a:endParaRPr>
          </a:p>
          <a:p>
            <a:pPr indent="-139700" lvl="0" marL="342900" rtl="0" algn="l">
              <a:spcBef>
                <a:spcPts val="640"/>
              </a:spcBef>
              <a:spcAft>
                <a:spcPts val="0"/>
              </a:spcAft>
              <a:buClr>
                <a:schemeClr val="dk1"/>
              </a:buClr>
              <a:buSzPts val="3200"/>
              <a:buNone/>
            </a:pPr>
            <a:r>
              <a:t/>
            </a:r>
            <a:endParaRPr b="1">
              <a:solidFill>
                <a:schemeClr val="accent1"/>
              </a:solidFill>
              <a:latin typeface="Times New Roman"/>
              <a:ea typeface="Times New Roman"/>
              <a:cs typeface="Times New Roman"/>
              <a:sym typeface="Times New Roman"/>
            </a:endParaRPr>
          </a:p>
          <a:p>
            <a:pPr indent="-342900" lvl="0" marL="342900" rtl="0" algn="l">
              <a:spcBef>
                <a:spcPts val="560"/>
              </a:spcBef>
              <a:spcAft>
                <a:spcPts val="0"/>
              </a:spcAft>
              <a:buClr>
                <a:srgbClr val="366092"/>
              </a:buClr>
              <a:buSzPts val="2800"/>
              <a:buChar char="•"/>
            </a:pPr>
            <a:r>
              <a:rPr b="1" lang="en-IN" sz="2800">
                <a:solidFill>
                  <a:srgbClr val="366092"/>
                </a:solidFill>
                <a:latin typeface="Times New Roman"/>
                <a:ea typeface="Times New Roman"/>
                <a:cs typeface="Times New Roman"/>
                <a:sym typeface="Times New Roman"/>
              </a:rPr>
              <a:t>BYOD(Bring your own device)</a:t>
            </a:r>
            <a:endParaRPr/>
          </a:p>
          <a:p>
            <a:pPr indent="-342900" lvl="0" marL="342900" rtl="0" algn="l">
              <a:spcBef>
                <a:spcPts val="560"/>
              </a:spcBef>
              <a:spcAft>
                <a:spcPts val="0"/>
              </a:spcAft>
              <a:buClr>
                <a:srgbClr val="366092"/>
              </a:buClr>
              <a:buSzPts val="2800"/>
              <a:buChar char="•"/>
            </a:pPr>
            <a:r>
              <a:rPr b="1" lang="en-IN" sz="2800">
                <a:solidFill>
                  <a:srgbClr val="366092"/>
                </a:solidFill>
                <a:latin typeface="Times New Roman"/>
                <a:ea typeface="Times New Roman"/>
                <a:cs typeface="Times New Roman"/>
                <a:sym typeface="Times New Roman"/>
              </a:rPr>
              <a:t>Note: Laptops are mandatory for program implementation.</a:t>
            </a:r>
            <a:endParaRPr/>
          </a:p>
        </p:txBody>
      </p:sp>
      <p:pic>
        <p:nvPicPr>
          <p:cNvPr id="134" name="Google Shape;134;p8"/>
          <p:cNvPicPr preferRelativeResize="0"/>
          <p:nvPr/>
        </p:nvPicPr>
        <p:blipFill rotWithShape="1">
          <a:blip r:embed="rId3">
            <a:alphaModFix/>
          </a:blip>
          <a:srcRect b="0" l="0" r="0" t="0"/>
          <a:stretch/>
        </p:blipFill>
        <p:spPr>
          <a:xfrm>
            <a:off x="179512" y="819991"/>
            <a:ext cx="8821644" cy="342056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9"/>
          <p:cNvSpPr txBox="1"/>
          <p:nvPr>
            <p:ph type="title"/>
          </p:nvPr>
        </p:nvSpPr>
        <p:spPr>
          <a:xfrm>
            <a:off x="0" y="0"/>
            <a:ext cx="7286644" cy="78579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C0000"/>
              </a:buClr>
              <a:buSzPts val="4400"/>
              <a:buFont typeface="Times New Roman"/>
              <a:buNone/>
            </a:pPr>
            <a:r>
              <a:rPr b="1" lang="en-IN">
                <a:solidFill>
                  <a:srgbClr val="CC0000"/>
                </a:solidFill>
                <a:latin typeface="Times New Roman"/>
                <a:ea typeface="Times New Roman"/>
                <a:cs typeface="Times New Roman"/>
                <a:sym typeface="Times New Roman"/>
              </a:rPr>
              <a:t>WHY C???????????????</a:t>
            </a:r>
            <a:endParaRPr/>
          </a:p>
        </p:txBody>
      </p:sp>
      <p:pic>
        <p:nvPicPr>
          <p:cNvPr descr="C:\Users\Dell\Desktop\_87339208_9c5c6008-16ae-4f26-bd98-a8538bf2b71b.jpg" id="140" name="Google Shape;140;p9"/>
          <p:cNvPicPr preferRelativeResize="0"/>
          <p:nvPr>
            <p:ph idx="1" type="body"/>
          </p:nvPr>
        </p:nvPicPr>
        <p:blipFill rotWithShape="1">
          <a:blip r:embed="rId3">
            <a:alphaModFix/>
          </a:blip>
          <a:srcRect b="0" l="0" r="0" t="0"/>
          <a:stretch/>
        </p:blipFill>
        <p:spPr>
          <a:xfrm>
            <a:off x="928662" y="1857364"/>
            <a:ext cx="928694" cy="1071570"/>
          </a:xfrm>
          <a:prstGeom prst="rect">
            <a:avLst/>
          </a:prstGeom>
          <a:noFill/>
          <a:ln>
            <a:noFill/>
          </a:ln>
        </p:spPr>
      </p:pic>
      <p:pic>
        <p:nvPicPr>
          <p:cNvPr descr="Image result for programming languages logo" id="141" name="Google Shape;141;p9"/>
          <p:cNvPicPr preferRelativeResize="0"/>
          <p:nvPr/>
        </p:nvPicPr>
        <p:blipFill rotWithShape="1">
          <a:blip r:embed="rId4">
            <a:alphaModFix/>
          </a:blip>
          <a:srcRect b="0" l="0" r="0" t="0"/>
          <a:stretch/>
        </p:blipFill>
        <p:spPr>
          <a:xfrm>
            <a:off x="2214546" y="1285860"/>
            <a:ext cx="1428761" cy="714380"/>
          </a:xfrm>
          <a:prstGeom prst="rect">
            <a:avLst/>
          </a:prstGeom>
          <a:noFill/>
          <a:ln>
            <a:noFill/>
          </a:ln>
        </p:spPr>
      </p:pic>
      <p:sp>
        <p:nvSpPr>
          <p:cNvPr descr="Image result for c++ logo" id="142" name="Google Shape;142;p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Image result for c++ logo" id="143" name="Google Shape;143;p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Image result for c++ logo" id="144" name="Google Shape;144;p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Image result for c++ logo" id="145" name="Google Shape;145;p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Image result for c++ logo" id="146" name="Google Shape;146;p9"/>
          <p:cNvPicPr preferRelativeResize="0"/>
          <p:nvPr/>
        </p:nvPicPr>
        <p:blipFill rotWithShape="1">
          <a:blip r:embed="rId5">
            <a:alphaModFix/>
          </a:blip>
          <a:srcRect b="0" l="0" r="0" t="0"/>
          <a:stretch/>
        </p:blipFill>
        <p:spPr>
          <a:xfrm>
            <a:off x="642910" y="3500438"/>
            <a:ext cx="1214446" cy="909626"/>
          </a:xfrm>
          <a:prstGeom prst="rect">
            <a:avLst/>
          </a:prstGeom>
          <a:noFill/>
          <a:ln>
            <a:noFill/>
          </a:ln>
        </p:spPr>
      </p:pic>
      <p:pic>
        <p:nvPicPr>
          <p:cNvPr descr="Image result for c#" id="147" name="Google Shape;147;p9"/>
          <p:cNvPicPr preferRelativeResize="0"/>
          <p:nvPr/>
        </p:nvPicPr>
        <p:blipFill rotWithShape="1">
          <a:blip r:embed="rId6">
            <a:alphaModFix/>
          </a:blip>
          <a:srcRect b="0" l="0" r="0" t="0"/>
          <a:stretch/>
        </p:blipFill>
        <p:spPr>
          <a:xfrm>
            <a:off x="2428860" y="4857760"/>
            <a:ext cx="1000165" cy="785818"/>
          </a:xfrm>
          <a:prstGeom prst="rect">
            <a:avLst/>
          </a:prstGeom>
          <a:noFill/>
          <a:ln>
            <a:noFill/>
          </a:ln>
        </p:spPr>
      </p:pic>
      <p:pic>
        <p:nvPicPr>
          <p:cNvPr descr="Image result for ASP.net" id="148" name="Google Shape;148;p9"/>
          <p:cNvPicPr preferRelativeResize="0"/>
          <p:nvPr/>
        </p:nvPicPr>
        <p:blipFill rotWithShape="1">
          <a:blip r:embed="rId7">
            <a:alphaModFix/>
          </a:blip>
          <a:srcRect b="0" l="0" r="0" t="0"/>
          <a:stretch/>
        </p:blipFill>
        <p:spPr>
          <a:xfrm>
            <a:off x="4214810" y="1000108"/>
            <a:ext cx="1000132" cy="1000132"/>
          </a:xfrm>
          <a:prstGeom prst="rect">
            <a:avLst/>
          </a:prstGeom>
          <a:noFill/>
          <a:ln>
            <a:noFill/>
          </a:ln>
        </p:spPr>
      </p:pic>
      <p:pic>
        <p:nvPicPr>
          <p:cNvPr descr="Image result for python" id="149" name="Google Shape;149;p9"/>
          <p:cNvPicPr preferRelativeResize="0"/>
          <p:nvPr/>
        </p:nvPicPr>
        <p:blipFill rotWithShape="1">
          <a:blip r:embed="rId8">
            <a:alphaModFix/>
          </a:blip>
          <a:srcRect b="0" l="0" r="0" t="0"/>
          <a:stretch/>
        </p:blipFill>
        <p:spPr>
          <a:xfrm>
            <a:off x="6143636" y="4643446"/>
            <a:ext cx="928694" cy="857256"/>
          </a:xfrm>
          <a:prstGeom prst="rect">
            <a:avLst/>
          </a:prstGeom>
          <a:noFill/>
          <a:ln>
            <a:noFill/>
          </a:ln>
        </p:spPr>
      </p:pic>
      <p:pic>
        <p:nvPicPr>
          <p:cNvPr descr="Image result for visual basic" id="150" name="Google Shape;150;p9"/>
          <p:cNvPicPr preferRelativeResize="0"/>
          <p:nvPr/>
        </p:nvPicPr>
        <p:blipFill rotWithShape="1">
          <a:blip r:embed="rId9">
            <a:alphaModFix/>
          </a:blip>
          <a:srcRect b="0" l="0" r="0" t="0"/>
          <a:stretch/>
        </p:blipFill>
        <p:spPr>
          <a:xfrm>
            <a:off x="4214810" y="5000636"/>
            <a:ext cx="928694" cy="714380"/>
          </a:xfrm>
          <a:prstGeom prst="rect">
            <a:avLst/>
          </a:prstGeom>
          <a:noFill/>
          <a:ln>
            <a:noFill/>
          </a:ln>
        </p:spPr>
      </p:pic>
      <p:pic>
        <p:nvPicPr>
          <p:cNvPr descr="Image result for javascript" id="151" name="Google Shape;151;p9"/>
          <p:cNvPicPr preferRelativeResize="0"/>
          <p:nvPr/>
        </p:nvPicPr>
        <p:blipFill rotWithShape="1">
          <a:blip r:embed="rId10">
            <a:alphaModFix/>
          </a:blip>
          <a:srcRect b="0" l="0" r="0" t="0"/>
          <a:stretch/>
        </p:blipFill>
        <p:spPr>
          <a:xfrm>
            <a:off x="7072330" y="2928934"/>
            <a:ext cx="1500198" cy="1643074"/>
          </a:xfrm>
          <a:prstGeom prst="rect">
            <a:avLst/>
          </a:prstGeom>
          <a:noFill/>
          <a:ln>
            <a:noFill/>
          </a:ln>
        </p:spPr>
      </p:pic>
      <p:sp>
        <p:nvSpPr>
          <p:cNvPr id="152" name="Google Shape;152;p9"/>
          <p:cNvSpPr txBox="1"/>
          <p:nvPr/>
        </p:nvSpPr>
        <p:spPr>
          <a:xfrm>
            <a:off x="2143108" y="2643182"/>
            <a:ext cx="5072098" cy="1384995"/>
          </a:xfrm>
          <a:prstGeom prst="rect">
            <a:avLst/>
          </a:prstGeom>
          <a:noFill/>
          <a:ln>
            <a:noFill/>
          </a:ln>
        </p:spPr>
        <p:txBody>
          <a:bodyPr anchorCtr="0" anchor="t" bIns="45700" lIns="91425" spcFirstLastPara="1" rIns="91425" wrap="square" tIns="45700">
            <a:spAutoFit/>
          </a:bodyPr>
          <a:lstStyle/>
          <a:p>
            <a:pPr indent="-177800" lvl="0" marL="0" marR="0" rtl="0" algn="l">
              <a:spcBef>
                <a:spcPts val="0"/>
              </a:spcBef>
              <a:spcAft>
                <a:spcPts val="0"/>
              </a:spcAft>
              <a:buClr>
                <a:srgbClr val="003399"/>
              </a:buClr>
              <a:buSzPts val="2800"/>
              <a:buFont typeface="Noto Sans Symbols"/>
              <a:buChar char="⮚"/>
            </a:pPr>
            <a:r>
              <a:rPr lang="en-IN" sz="2800">
                <a:solidFill>
                  <a:srgbClr val="003399"/>
                </a:solidFill>
                <a:latin typeface="Times New Roman"/>
                <a:ea typeface="Times New Roman"/>
                <a:cs typeface="Times New Roman"/>
                <a:sym typeface="Times New Roman"/>
              </a:rPr>
              <a:t>If we have number of powerful programming languages available with us then why c??????</a:t>
            </a:r>
            <a:endParaRPr/>
          </a:p>
        </p:txBody>
      </p:sp>
      <p:pic>
        <p:nvPicPr>
          <p:cNvPr descr="Related image" id="153" name="Google Shape;153;p9"/>
          <p:cNvPicPr preferRelativeResize="0"/>
          <p:nvPr/>
        </p:nvPicPr>
        <p:blipFill rotWithShape="1">
          <a:blip r:embed="rId11">
            <a:alphaModFix/>
          </a:blip>
          <a:srcRect b="0" l="0" r="0" t="0"/>
          <a:stretch/>
        </p:blipFill>
        <p:spPr>
          <a:xfrm>
            <a:off x="6286512" y="1285861"/>
            <a:ext cx="857256" cy="10715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500"/>
                                        <p:tgtEl>
                                          <p:spTgt spid="14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500"/>
                                        <p:tgtEl>
                                          <p:spTgt spid="14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500"/>
                                        <p:tgtEl>
                                          <p:spTgt spid="1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500"/>
                                        <p:tgtEl>
                                          <p:spTgt spid="15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500"/>
                                        <p:tgtEl>
                                          <p:spTgt spid="1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500"/>
                                        <p:tgtEl>
                                          <p:spTgt spid="15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500"/>
                                        <p:tgtEl>
                                          <p:spTgt spid="1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500"/>
                                        <p:tgtEl>
                                          <p:spTgt spid="14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500"/>
                                        <p:tgtEl>
                                          <p:spTgt spid="14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LPU1_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2017-07-29T04:29:21Z</dcterms:created>
  <dc:creator>Shilpa</dc:creator>
</cp:coreProperties>
</file>